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1" r:id="rId3"/>
    <p:sldId id="257" r:id="rId4"/>
    <p:sldId id="258" r:id="rId5"/>
    <p:sldId id="259" r:id="rId6"/>
    <p:sldId id="260" r:id="rId7"/>
    <p:sldId id="273" r:id="rId8"/>
    <p:sldId id="282" r:id="rId9"/>
    <p:sldId id="283" r:id="rId10"/>
    <p:sldId id="284" r:id="rId11"/>
    <p:sldId id="288" r:id="rId12"/>
    <p:sldId id="285" r:id="rId13"/>
    <p:sldId id="289" r:id="rId14"/>
    <p:sldId id="286" r:id="rId15"/>
    <p:sldId id="280" r:id="rId16"/>
    <p:sldId id="287" r:id="rId17"/>
    <p:sldId id="272" r:id="rId1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tílus és rács nélkül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CF427C-004F-4E6F-B716-D27B6B5A96A8}" type="datetimeFigureOut">
              <a:rPr lang="hu-HU" smtClean="0"/>
              <a:t>2019. 04. 30.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06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789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144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63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7287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0605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2019. 04. 30.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765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2019. 04. 30.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5000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2019. 04. 30.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2855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722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F427C-004F-4E6F-B716-D27B6B5A96A8}" type="datetimeFigureOut">
              <a:rPr lang="hu-HU" smtClean="0"/>
              <a:t>2019. 04. 30.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652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40CF427C-004F-4E6F-B716-D27B6B5A96A8}" type="datetimeFigureOut">
              <a:rPr lang="hu-HU" smtClean="0"/>
              <a:t>2019. 04. 30.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FB91B26B-C8F6-44EA-9C64-C0FAD64803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787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A Java programozási </a:t>
            </a:r>
            <a:r>
              <a:rPr lang="hu-HU" dirty="0" err="1"/>
              <a:t>nyelvRől</a:t>
            </a:r>
            <a:endParaRPr lang="hu-HU" dirty="0"/>
          </a:p>
        </p:txBody>
      </p:sp>
      <p:sp>
        <p:nvSpPr>
          <p:cNvPr id="5" name="Alcím 2"/>
          <p:cNvSpPr txBox="1">
            <a:spLocks/>
          </p:cNvSpPr>
          <p:nvPr/>
        </p:nvSpPr>
        <p:spPr>
          <a:xfrm>
            <a:off x="3205821" y="5042653"/>
            <a:ext cx="8767860" cy="13881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Balázs Katalin</a:t>
            </a:r>
          </a:p>
          <a:p>
            <a:r>
              <a:rPr lang="hu-HU" dirty="0" smtClean="0"/>
              <a:t>Marosvásárhely, 2019 május 9.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749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41145" y="1087655"/>
            <a:ext cx="10693667" cy="538052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hu-HU" sz="3000" b="1" dirty="0"/>
              <a:t>Az interfész : </a:t>
            </a:r>
          </a:p>
          <a:p>
            <a:pPr marL="625475" indent="-355600"/>
            <a:r>
              <a:rPr lang="hu-HU" sz="2400" dirty="0" smtClean="0">
                <a:solidFill>
                  <a:schemeClr val="tx1"/>
                </a:solidFill>
              </a:rPr>
              <a:t>különböző rendszerek közötti kommunikáció (általánosan)</a:t>
            </a:r>
          </a:p>
          <a:p>
            <a:pPr marL="625475" indent="-355600"/>
            <a:r>
              <a:rPr lang="hu-HU" sz="2400" dirty="0">
                <a:solidFill>
                  <a:schemeClr val="tx1"/>
                </a:solidFill>
              </a:rPr>
              <a:t>m</a:t>
            </a:r>
            <a:r>
              <a:rPr lang="hu-HU" sz="2400" dirty="0" smtClean="0">
                <a:solidFill>
                  <a:schemeClr val="tx1"/>
                </a:solidFill>
              </a:rPr>
              <a:t>ás osztályok hogyan férnek hozzá az adott osztályhoz (OOP)</a:t>
            </a:r>
          </a:p>
          <a:p>
            <a:pPr marL="625475" indent="-355600"/>
            <a:r>
              <a:rPr lang="hu-HU" sz="2400" dirty="0">
                <a:solidFill>
                  <a:srgbClr val="FF0000"/>
                </a:solidFill>
              </a:rPr>
              <a:t>e</a:t>
            </a:r>
            <a:r>
              <a:rPr lang="hu-HU" sz="2400" dirty="0" smtClean="0">
                <a:solidFill>
                  <a:srgbClr val="FF0000"/>
                </a:solidFill>
              </a:rPr>
              <a:t>gy típus deklaráció</a:t>
            </a:r>
            <a:r>
              <a:rPr lang="hu-HU" sz="2400" dirty="0" smtClean="0">
                <a:solidFill>
                  <a:schemeClr val="tx1"/>
                </a:solidFill>
              </a:rPr>
              <a:t>, amely egy bizonyos viselkedési módot ír le (Java)</a:t>
            </a:r>
            <a:endParaRPr lang="hu-HU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	</a:t>
            </a:r>
            <a:r>
              <a:rPr lang="hu-HU" sz="2400" dirty="0">
                <a:solidFill>
                  <a:srgbClr val="FF0000"/>
                </a:solidFill>
              </a:rPr>
              <a:t>konstansok</a:t>
            </a:r>
          </a:p>
          <a:p>
            <a:pPr marL="45720" indent="0">
              <a:buNone/>
            </a:pPr>
            <a:r>
              <a:rPr lang="hu-HU" sz="2400" dirty="0">
                <a:solidFill>
                  <a:schemeClr val="tx1"/>
                </a:solidFill>
              </a:rPr>
              <a:t>	</a:t>
            </a:r>
            <a:r>
              <a:rPr lang="hu-HU" sz="2400" dirty="0">
                <a:solidFill>
                  <a:srgbClr val="FF0000"/>
                </a:solidFill>
              </a:rPr>
              <a:t>nem implementált </a:t>
            </a:r>
            <a:r>
              <a:rPr lang="hu-HU" sz="2400" dirty="0" smtClean="0">
                <a:solidFill>
                  <a:srgbClr val="FF0000"/>
                </a:solidFill>
              </a:rPr>
              <a:t>metódusok 		interfészt </a:t>
            </a:r>
            <a:r>
              <a:rPr lang="hu-HU" sz="2400" dirty="0">
                <a:solidFill>
                  <a:srgbClr val="FF0000"/>
                </a:solidFill>
              </a:rPr>
              <a:t>megvalósító </a:t>
            </a:r>
            <a:r>
              <a:rPr lang="hu-HU" sz="2400" dirty="0" smtClean="0">
                <a:solidFill>
                  <a:srgbClr val="FF0000"/>
                </a:solidFill>
              </a:rPr>
              <a:t>									(implementáló) osztályok</a:t>
            </a:r>
          </a:p>
          <a:p>
            <a:pPr marL="45720" indent="0"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	</a:t>
            </a:r>
            <a:r>
              <a:rPr lang="hu-HU" sz="2400" u="sng" dirty="0" smtClean="0">
                <a:solidFill>
                  <a:schemeClr val="tx1"/>
                </a:solidFill>
              </a:rPr>
              <a:t>Megjegyzések:</a:t>
            </a:r>
            <a:endParaRPr lang="hu-HU" sz="2400" dirty="0" smtClean="0">
              <a:solidFill>
                <a:schemeClr val="tx1"/>
              </a:solidFill>
            </a:endParaRPr>
          </a:p>
          <a:p>
            <a:pPr marL="2243138" indent="-95250">
              <a:buFont typeface="Wingdings" panose="05000000000000000000" pitchFamily="2" charset="2"/>
              <a:buChar char="Ø"/>
            </a:pPr>
            <a:r>
              <a:rPr lang="hu-HU" sz="2400" b="1" dirty="0" smtClean="0"/>
              <a:t> 	egy </a:t>
            </a:r>
            <a:r>
              <a:rPr lang="hu-HU" sz="2400" b="1" dirty="0"/>
              <a:t>osztályt nem származtathatunk több </a:t>
            </a:r>
            <a:r>
              <a:rPr lang="hu-HU" sz="2400" b="1" dirty="0" smtClean="0"/>
              <a:t>különböző 	alaposztályból</a:t>
            </a:r>
            <a:endParaRPr lang="hu-HU" sz="2400" b="1" dirty="0"/>
          </a:p>
          <a:p>
            <a:pPr marL="2243138" indent="-95250">
              <a:buFont typeface="Wingdings" panose="05000000000000000000" pitchFamily="2" charset="2"/>
              <a:buChar char="Ø"/>
            </a:pPr>
            <a:r>
              <a:rPr lang="hu-HU" sz="2400" b="1" dirty="0">
                <a:solidFill>
                  <a:schemeClr val="tx1"/>
                </a:solidFill>
              </a:rPr>
              <a:t>	</a:t>
            </a:r>
            <a:r>
              <a:rPr lang="hu-HU" sz="2400" b="1" dirty="0"/>
              <a:t>de </a:t>
            </a:r>
            <a:r>
              <a:rPr lang="hu-HU" sz="2400" b="1" dirty="0" smtClean="0"/>
              <a:t>egy </a:t>
            </a:r>
            <a:r>
              <a:rPr lang="hu-HU" sz="2400" b="1" dirty="0"/>
              <a:t>osztály több különböző interfészt is </a:t>
            </a:r>
            <a:r>
              <a:rPr lang="hu-HU" sz="2400" b="1" dirty="0" smtClean="0"/>
              <a:t>megvalósíthat</a:t>
            </a:r>
          </a:p>
          <a:p>
            <a:pPr marL="2243138" indent="-95250">
              <a:buFont typeface="Wingdings" panose="05000000000000000000" pitchFamily="2" charset="2"/>
              <a:buChar char="Ø"/>
            </a:pPr>
            <a:r>
              <a:rPr lang="hu-HU" sz="2400" b="1" dirty="0"/>
              <a:t> </a:t>
            </a:r>
            <a:r>
              <a:rPr lang="hu-HU" sz="2400" b="1" dirty="0" smtClean="0"/>
              <a:t>	egymástól független osztályok is megvalósíthatják ugyanazt az 	interfészt</a:t>
            </a:r>
            <a:endParaRPr lang="hu-HU" sz="2400" b="1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741145" y="292744"/>
            <a:ext cx="10693667" cy="805090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 smtClean="0">
                <a:solidFill>
                  <a:srgbClr val="C00000"/>
                </a:solidFill>
              </a:rPr>
              <a:t>e</a:t>
            </a:r>
            <a:r>
              <a:rPr lang="hu-HU" sz="3000" dirty="0" smtClean="0">
                <a:solidFill>
                  <a:srgbClr val="C00000"/>
                </a:solidFill>
              </a:rPr>
              <a:t>. Interfészek</a:t>
            </a:r>
            <a:endParaRPr lang="hu-HU" sz="3000" dirty="0">
              <a:solidFill>
                <a:srgbClr val="C00000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 rot="19907900">
            <a:off x="1223932" y="3088345"/>
            <a:ext cx="471638" cy="1379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 rot="1339067" flipV="1">
            <a:off x="1230802" y="3385189"/>
            <a:ext cx="471638" cy="15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 rot="12099883">
            <a:off x="5565317" y="3544910"/>
            <a:ext cx="471638" cy="1551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63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3276" y="320843"/>
            <a:ext cx="9875520" cy="699436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C00000"/>
                </a:solidFill>
              </a:rPr>
              <a:t>Példa egyszerű </a:t>
            </a:r>
            <a:r>
              <a:rPr lang="en-GB" sz="2800" dirty="0" err="1" smtClean="0">
                <a:solidFill>
                  <a:srgbClr val="C00000"/>
                </a:solidFill>
              </a:rPr>
              <a:t>interf</a:t>
            </a:r>
            <a:r>
              <a:rPr lang="hu-HU" sz="2800" dirty="0" smtClean="0">
                <a:solidFill>
                  <a:srgbClr val="C00000"/>
                </a:solidFill>
              </a:rPr>
              <a:t>ész alkalmazásra: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2644" y="1020279"/>
            <a:ext cx="10789920" cy="544789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 smtClean="0">
                <a:solidFill>
                  <a:schemeClr val="tx1"/>
                </a:solidFill>
              </a:rPr>
              <a:t>public </a:t>
            </a:r>
            <a:r>
              <a:rPr lang="hu-HU" b="1" dirty="0" err="1" smtClean="0">
                <a:solidFill>
                  <a:schemeClr val="tx1"/>
                </a:solidFill>
              </a:rPr>
              <a:t>interface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Resizable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{</a:t>
            </a:r>
            <a:r>
              <a:rPr lang="hu-HU" dirty="0">
                <a:solidFill>
                  <a:schemeClr val="tx1"/>
                </a:solidFill>
              </a:rPr>
              <a:t>		</a:t>
            </a:r>
            <a:r>
              <a:rPr lang="en-GB" dirty="0" smtClean="0">
                <a:solidFill>
                  <a:schemeClr val="tx1"/>
                </a:solidFill>
              </a:rPr>
              <a:t>	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// interfész létrehozása</a:t>
            </a:r>
            <a:endParaRPr lang="hu-HU" dirty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b="1" dirty="0">
                <a:solidFill>
                  <a:schemeClr val="tx1"/>
                </a:solidFill>
              </a:rPr>
              <a:t>	</a:t>
            </a:r>
            <a:r>
              <a:rPr lang="en-US" b="1" dirty="0" smtClean="0">
                <a:solidFill>
                  <a:schemeClr val="tx1"/>
                </a:solidFill>
              </a:rPr>
              <a:t>public void </a:t>
            </a:r>
            <a:r>
              <a:rPr lang="hu-HU" dirty="0" err="1" smtClean="0">
                <a:solidFill>
                  <a:schemeClr val="tx1"/>
                </a:solidFill>
              </a:rPr>
              <a:t>resize</a:t>
            </a:r>
            <a:r>
              <a:rPr lang="hu-HU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hu-HU" b="1" dirty="0" err="1" smtClean="0">
                <a:solidFill>
                  <a:schemeClr val="tx1"/>
                </a:solidFill>
              </a:rPr>
              <a:t>Dimension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r>
              <a:rPr lang="en-GB" dirty="0" smtClean="0">
                <a:solidFill>
                  <a:schemeClr val="tx1"/>
                </a:solidFill>
              </a:rPr>
              <a:t>;		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// </a:t>
            </a:r>
            <a:r>
              <a:rPr lang="en-GB" dirty="0" err="1">
                <a:solidFill>
                  <a:schemeClr val="accent2">
                    <a:lumMod val="50000"/>
                  </a:schemeClr>
                </a:solidFill>
              </a:rPr>
              <a:t>nem</a:t>
            </a: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 implement</a:t>
            </a:r>
            <a:r>
              <a:rPr lang="hu-HU" dirty="0">
                <a:solidFill>
                  <a:schemeClr val="accent2">
                    <a:lumMod val="50000"/>
                  </a:schemeClr>
                </a:solidFill>
              </a:rPr>
              <a:t>ált metódus</a:t>
            </a:r>
            <a:endParaRPr lang="hu-HU" dirty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 smtClean="0">
                <a:solidFill>
                  <a:schemeClr val="tx1"/>
                </a:solidFill>
              </a:rPr>
              <a:t>}</a:t>
            </a:r>
            <a:endParaRPr lang="en-GB" dirty="0" smtClean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hu-HU" dirty="0" smtClean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chemeClr val="tx1"/>
                </a:solidFill>
              </a:rPr>
              <a:t>public </a:t>
            </a:r>
            <a:r>
              <a:rPr lang="hu-HU" b="1" dirty="0" err="1" smtClean="0">
                <a:solidFill>
                  <a:schemeClr val="tx1"/>
                </a:solidFill>
              </a:rPr>
              <a:t>class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dirty="0" err="1" smtClean="0">
                <a:solidFill>
                  <a:schemeClr val="tx1"/>
                </a:solidFill>
              </a:rPr>
              <a:t>Circle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 err="1" smtClean="0">
                <a:solidFill>
                  <a:schemeClr val="tx1"/>
                </a:solidFill>
              </a:rPr>
              <a:t>implements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dirty="0" err="1">
                <a:solidFill>
                  <a:schemeClr val="tx1"/>
                </a:solidFill>
              </a:rPr>
              <a:t>Resizable</a:t>
            </a:r>
            <a:r>
              <a:rPr lang="en-GB" dirty="0">
                <a:solidFill>
                  <a:schemeClr val="tx1"/>
                </a:solidFill>
              </a:rPr>
              <a:t> {</a:t>
            </a:r>
            <a:r>
              <a:rPr lang="hu-HU" dirty="0">
                <a:solidFill>
                  <a:schemeClr val="tx1"/>
                </a:solidFill>
              </a:rPr>
              <a:t>	</a:t>
            </a:r>
            <a:r>
              <a:rPr lang="en-GB" dirty="0" smtClean="0">
                <a:solidFill>
                  <a:schemeClr val="tx1"/>
                </a:solidFill>
              </a:rPr>
              <a:t>	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// </a:t>
            </a:r>
            <a:r>
              <a:rPr lang="hu-HU" dirty="0">
                <a:solidFill>
                  <a:schemeClr val="accent2">
                    <a:lumMod val="50000"/>
                  </a:schemeClr>
                </a:solidFill>
              </a:rPr>
              <a:t>interfész 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implementálása</a:t>
            </a:r>
            <a:endParaRPr lang="hu-HU" dirty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b="1" dirty="0">
                <a:solidFill>
                  <a:schemeClr val="tx1"/>
                </a:solidFill>
              </a:rPr>
              <a:t>	</a:t>
            </a:r>
            <a:r>
              <a:rPr lang="en-US" b="1" dirty="0">
                <a:solidFill>
                  <a:schemeClr val="tx1"/>
                </a:solidFill>
              </a:rPr>
              <a:t>public void </a:t>
            </a:r>
            <a:r>
              <a:rPr lang="hu-HU" dirty="0" err="1">
                <a:solidFill>
                  <a:schemeClr val="tx1"/>
                </a:solidFill>
              </a:rPr>
              <a:t>resize</a:t>
            </a:r>
            <a:r>
              <a:rPr lang="hu-HU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hu-HU" b="1" dirty="0" err="1">
                <a:solidFill>
                  <a:schemeClr val="tx1"/>
                </a:solidFill>
              </a:rPr>
              <a:t>Dimension</a:t>
            </a:r>
            <a:r>
              <a:rPr lang="hu-HU" b="1" dirty="0">
                <a:solidFill>
                  <a:schemeClr val="tx1"/>
                </a:solidFill>
              </a:rPr>
              <a:t> </a:t>
            </a:r>
            <a:r>
              <a:rPr lang="hu-HU" dirty="0">
                <a:solidFill>
                  <a:schemeClr val="tx1"/>
                </a:solidFill>
              </a:rPr>
              <a:t>d</a:t>
            </a:r>
            <a:r>
              <a:rPr lang="en-US" dirty="0">
                <a:solidFill>
                  <a:schemeClr val="tx1"/>
                </a:solidFill>
              </a:rPr>
              <a:t>) {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chemeClr val="tx1"/>
                </a:solidFill>
              </a:rPr>
              <a:t>		</a:t>
            </a:r>
            <a:r>
              <a:rPr lang="en-GB" dirty="0">
                <a:solidFill>
                  <a:schemeClr val="tx1"/>
                </a:solidFill>
              </a:rPr>
              <a:t>	</a:t>
            </a:r>
            <a:r>
              <a:rPr lang="hu-HU" dirty="0">
                <a:solidFill>
                  <a:schemeClr val="accent2">
                    <a:lumMod val="50000"/>
                  </a:schemeClr>
                </a:solidFill>
              </a:rPr>
              <a:t>// a kör átméretezését megvalósító 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kód – kötelező!</a:t>
            </a:r>
            <a:endParaRPr lang="hu-HU" dirty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chemeClr val="accent2">
                    <a:lumMod val="50000"/>
                  </a:schemeClr>
                </a:solidFill>
              </a:rPr>
              <a:t>			…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>
                <a:solidFill>
                  <a:schemeClr val="tx1"/>
                </a:solidFill>
              </a:rPr>
              <a:t>	</a:t>
            </a:r>
            <a:r>
              <a:rPr lang="hu-HU" dirty="0" smtClean="0">
                <a:solidFill>
                  <a:schemeClr val="tx1"/>
                </a:solidFill>
              </a:rPr>
              <a:t>}</a:t>
            </a:r>
            <a:endParaRPr lang="hu-HU" dirty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 smtClean="0">
                <a:solidFill>
                  <a:schemeClr val="tx1"/>
                </a:solidFill>
              </a:rPr>
              <a:t>}</a:t>
            </a:r>
            <a:endParaRPr lang="en-GB" dirty="0" smtClean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hu-HU" dirty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chemeClr val="tx1"/>
                </a:solidFill>
              </a:rPr>
              <a:t>public </a:t>
            </a:r>
            <a:r>
              <a:rPr lang="hu-HU" b="1" dirty="0" err="1" smtClean="0">
                <a:solidFill>
                  <a:schemeClr val="tx1"/>
                </a:solidFill>
              </a:rPr>
              <a:t>static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b="1" dirty="0" err="1" smtClean="0">
                <a:solidFill>
                  <a:schemeClr val="tx1"/>
                </a:solidFill>
              </a:rPr>
              <a:t>void</a:t>
            </a:r>
            <a:r>
              <a:rPr lang="hu-HU" b="1" dirty="0" smtClean="0">
                <a:solidFill>
                  <a:schemeClr val="tx1"/>
                </a:solidFill>
              </a:rPr>
              <a:t> </a:t>
            </a:r>
            <a:r>
              <a:rPr lang="hu-HU" dirty="0" smtClean="0">
                <a:solidFill>
                  <a:schemeClr val="tx1"/>
                </a:solidFill>
              </a:rPr>
              <a:t>main</a:t>
            </a:r>
            <a:r>
              <a:rPr lang="hu-HU" b="1" dirty="0" smtClean="0">
                <a:solidFill>
                  <a:schemeClr val="tx1"/>
                </a:solidFill>
              </a:rPr>
              <a:t> (  </a:t>
            </a:r>
            <a:r>
              <a:rPr lang="hu-HU" b="1" dirty="0" err="1" smtClean="0">
                <a:solidFill>
                  <a:schemeClr val="tx1"/>
                </a:solidFill>
              </a:rPr>
              <a:t>String</a:t>
            </a:r>
            <a:r>
              <a:rPr lang="en-GB" b="1" dirty="0" smtClean="0">
                <a:solidFill>
                  <a:schemeClr val="tx1"/>
                </a:solidFill>
              </a:rPr>
              <a:t>[] </a:t>
            </a:r>
            <a:r>
              <a:rPr lang="en-GB" dirty="0" err="1" smtClean="0">
                <a:solidFill>
                  <a:schemeClr val="tx1"/>
                </a:solidFill>
              </a:rPr>
              <a:t>args</a:t>
            </a:r>
            <a:r>
              <a:rPr lang="hu-HU" b="1" dirty="0" smtClean="0">
                <a:solidFill>
                  <a:schemeClr val="tx1"/>
                </a:solidFill>
              </a:rPr>
              <a:t>)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dirty="0" smtClean="0">
                <a:solidFill>
                  <a:schemeClr val="tx1"/>
                </a:solidFill>
              </a:rPr>
              <a:t>{</a:t>
            </a:r>
            <a:r>
              <a:rPr lang="hu-HU" dirty="0">
                <a:solidFill>
                  <a:schemeClr val="tx1"/>
                </a:solidFill>
              </a:rPr>
              <a:t>	</a:t>
            </a:r>
            <a:endParaRPr lang="hu-HU" dirty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b="1" dirty="0">
                <a:solidFill>
                  <a:schemeClr val="tx1"/>
                </a:solidFill>
              </a:rPr>
              <a:t>	</a:t>
            </a:r>
            <a:r>
              <a:rPr lang="en-GB" b="1" dirty="0" smtClean="0">
                <a:solidFill>
                  <a:schemeClr val="tx1"/>
                </a:solidFill>
              </a:rPr>
              <a:t>Circle </a:t>
            </a:r>
            <a:r>
              <a:rPr lang="en-GB" dirty="0" smtClean="0">
                <a:solidFill>
                  <a:schemeClr val="tx1"/>
                </a:solidFill>
              </a:rPr>
              <a:t>c = new </a:t>
            </a:r>
            <a:r>
              <a:rPr lang="en-GB" b="1" dirty="0" smtClean="0">
                <a:solidFill>
                  <a:schemeClr val="tx1"/>
                </a:solidFill>
              </a:rPr>
              <a:t>Circle ();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chemeClr val="tx1"/>
                </a:solidFill>
              </a:rPr>
              <a:t>	</a:t>
            </a:r>
            <a:r>
              <a:rPr lang="en-GB" b="1" dirty="0" err="1" smtClean="0">
                <a:solidFill>
                  <a:schemeClr val="tx1"/>
                </a:solidFill>
              </a:rPr>
              <a:t>c.resize</a:t>
            </a:r>
            <a:r>
              <a:rPr lang="en-GB" b="1" dirty="0" smtClean="0">
                <a:solidFill>
                  <a:schemeClr val="tx1"/>
                </a:solidFill>
              </a:rPr>
              <a:t> ( new Dimension ( 100, 100 ));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chemeClr val="tx1"/>
                </a:solidFill>
              </a:rPr>
              <a:t>	</a:t>
            </a:r>
            <a:r>
              <a:rPr lang="en-GB" b="1" dirty="0" smtClean="0">
                <a:solidFill>
                  <a:schemeClr val="tx1"/>
                </a:solidFill>
              </a:rPr>
              <a:t>Resizable </a:t>
            </a:r>
            <a:r>
              <a:rPr lang="en-GB" dirty="0" smtClean="0">
                <a:solidFill>
                  <a:schemeClr val="tx1"/>
                </a:solidFill>
              </a:rPr>
              <a:t>s =</a:t>
            </a:r>
            <a:r>
              <a:rPr lang="en-GB" b="1" dirty="0" smtClean="0">
                <a:solidFill>
                  <a:schemeClr val="tx1"/>
                </a:solidFill>
              </a:rPr>
              <a:t> </a:t>
            </a:r>
            <a:r>
              <a:rPr lang="en-GB" dirty="0">
                <a:solidFill>
                  <a:schemeClr val="tx1"/>
                </a:solidFill>
              </a:rPr>
              <a:t>new </a:t>
            </a:r>
            <a:r>
              <a:rPr lang="en-GB" b="1" dirty="0">
                <a:solidFill>
                  <a:schemeClr val="tx1"/>
                </a:solidFill>
              </a:rPr>
              <a:t>Circle ();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b="1" dirty="0">
                <a:solidFill>
                  <a:schemeClr val="tx1"/>
                </a:solidFill>
              </a:rPr>
              <a:t>	</a:t>
            </a:r>
            <a:r>
              <a:rPr lang="en-GB" b="1" dirty="0" err="1" smtClean="0">
                <a:solidFill>
                  <a:schemeClr val="tx1"/>
                </a:solidFill>
              </a:rPr>
              <a:t>s.resize</a:t>
            </a:r>
            <a:r>
              <a:rPr lang="en-GB" b="1" dirty="0" smtClean="0">
                <a:solidFill>
                  <a:schemeClr val="tx1"/>
                </a:solidFill>
              </a:rPr>
              <a:t> ( </a:t>
            </a:r>
            <a:r>
              <a:rPr lang="en-GB" b="1" dirty="0">
                <a:solidFill>
                  <a:schemeClr val="tx1"/>
                </a:solidFill>
              </a:rPr>
              <a:t>new Dimension ( 100, 100 ));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dirty="0" smtClean="0">
                <a:solidFill>
                  <a:schemeClr val="tx1"/>
                </a:solidFill>
              </a:rPr>
              <a:t>}</a:t>
            </a:r>
            <a:endParaRPr lang="hu-HU" dirty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99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41144" y="1135782"/>
            <a:ext cx="10693667" cy="516954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hu-HU" sz="2800" b="1" dirty="0" smtClean="0"/>
              <a:t>A beágyazás: </a:t>
            </a:r>
            <a:r>
              <a:rPr lang="hu-HU" sz="2400" dirty="0" smtClean="0">
                <a:solidFill>
                  <a:schemeClr val="tx1"/>
                </a:solidFill>
              </a:rPr>
              <a:t>osztályokat hozunk létre más osztályokon belül</a:t>
            </a:r>
          </a:p>
          <a:p>
            <a:pPr marL="785812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1"/>
                </a:solidFill>
              </a:rPr>
              <a:t>	</a:t>
            </a:r>
            <a:r>
              <a:rPr lang="hu-HU" sz="2400" dirty="0" smtClean="0">
                <a:solidFill>
                  <a:srgbClr val="FF0000"/>
                </a:solidFill>
              </a:rPr>
              <a:t>statikus beágyazott osztályok </a:t>
            </a:r>
            <a:r>
              <a:rPr lang="hu-HU" sz="2400" dirty="0" smtClean="0">
                <a:solidFill>
                  <a:schemeClr val="tx1"/>
                </a:solidFill>
              </a:rPr>
              <a:t>(</a:t>
            </a:r>
            <a:r>
              <a:rPr lang="hu-HU" sz="2400" i="1" dirty="0" err="1" smtClean="0">
                <a:solidFill>
                  <a:schemeClr val="tx1"/>
                </a:solidFill>
              </a:rPr>
              <a:t>static</a:t>
            </a:r>
            <a:r>
              <a:rPr lang="hu-HU" sz="2400" i="1" dirty="0" smtClean="0">
                <a:solidFill>
                  <a:schemeClr val="tx1"/>
                </a:solidFill>
              </a:rPr>
              <a:t> </a:t>
            </a:r>
            <a:r>
              <a:rPr lang="hu-HU" sz="2400" i="1" dirty="0" err="1" smtClean="0">
                <a:solidFill>
                  <a:schemeClr val="tx1"/>
                </a:solidFill>
              </a:rPr>
              <a:t>nested</a:t>
            </a:r>
            <a:r>
              <a:rPr lang="hu-HU" sz="2400" i="1" dirty="0" smtClean="0">
                <a:solidFill>
                  <a:schemeClr val="tx1"/>
                </a:solidFill>
              </a:rPr>
              <a:t> </a:t>
            </a:r>
            <a:r>
              <a:rPr lang="hu-HU" sz="2400" i="1" dirty="0" err="1" smtClean="0">
                <a:solidFill>
                  <a:schemeClr val="tx1"/>
                </a:solidFill>
              </a:rPr>
              <a:t>classes</a:t>
            </a:r>
            <a:r>
              <a:rPr lang="hu-HU" sz="2400" dirty="0" smtClean="0">
                <a:solidFill>
                  <a:schemeClr val="tx1"/>
                </a:solidFill>
              </a:rPr>
              <a:t>)</a:t>
            </a:r>
          </a:p>
          <a:p>
            <a:pPr marL="785812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tx1"/>
                </a:solidFill>
              </a:rPr>
              <a:t>	</a:t>
            </a:r>
            <a:r>
              <a:rPr lang="hu-HU" sz="2400" dirty="0" smtClean="0">
                <a:solidFill>
                  <a:schemeClr val="tx1"/>
                </a:solidFill>
              </a:rPr>
              <a:t>nem statikus beágyazott osztályok </a:t>
            </a:r>
            <a:r>
              <a:rPr lang="en-GB" sz="2400" dirty="0" smtClean="0">
                <a:solidFill>
                  <a:schemeClr val="tx1"/>
                </a:solidFill>
              </a:rPr>
              <a:t>= </a:t>
            </a:r>
            <a:r>
              <a:rPr lang="en-GB" sz="2400" dirty="0" smtClean="0">
                <a:solidFill>
                  <a:srgbClr val="FF0000"/>
                </a:solidFill>
              </a:rPr>
              <a:t>bels</a:t>
            </a:r>
            <a:r>
              <a:rPr lang="hu-HU" sz="2400" dirty="0" smtClean="0">
                <a:solidFill>
                  <a:srgbClr val="FF0000"/>
                </a:solidFill>
              </a:rPr>
              <a:t>ő osztályok </a:t>
            </a:r>
            <a:r>
              <a:rPr lang="hu-HU" sz="2400" dirty="0" smtClean="0">
                <a:solidFill>
                  <a:schemeClr val="tx1"/>
                </a:solidFill>
              </a:rPr>
              <a:t>(</a:t>
            </a:r>
            <a:r>
              <a:rPr lang="hu-HU" sz="2400" i="1" dirty="0" err="1" smtClean="0">
                <a:solidFill>
                  <a:schemeClr val="tx1"/>
                </a:solidFill>
              </a:rPr>
              <a:t>inner</a:t>
            </a:r>
            <a:r>
              <a:rPr lang="hu-HU" sz="2400" i="1" dirty="0" smtClean="0">
                <a:solidFill>
                  <a:schemeClr val="tx1"/>
                </a:solidFill>
              </a:rPr>
              <a:t> </a:t>
            </a:r>
            <a:r>
              <a:rPr lang="hu-HU" sz="2400" i="1" dirty="0" err="1" smtClean="0">
                <a:solidFill>
                  <a:schemeClr val="tx1"/>
                </a:solidFill>
              </a:rPr>
              <a:t>classes</a:t>
            </a:r>
            <a:r>
              <a:rPr lang="hu-HU" sz="2400" dirty="0" smtClean="0">
                <a:solidFill>
                  <a:schemeClr val="tx1"/>
                </a:solidFill>
              </a:rPr>
              <a:t>)</a:t>
            </a:r>
            <a:endParaRPr lang="hu-HU" sz="2400" dirty="0">
              <a:solidFill>
                <a:schemeClr val="tx1"/>
              </a:solidFill>
            </a:endParaRPr>
          </a:p>
          <a:p>
            <a:pPr marL="442912" indent="0">
              <a:buNone/>
            </a:pPr>
            <a:r>
              <a:rPr lang="hu-HU" sz="2400" u="sng" dirty="0">
                <a:solidFill>
                  <a:schemeClr val="tx1"/>
                </a:solidFill>
              </a:rPr>
              <a:t>Megjegyzések</a:t>
            </a:r>
            <a:r>
              <a:rPr lang="hu-HU" sz="2400" u="sng" dirty="0" smtClean="0">
                <a:solidFill>
                  <a:schemeClr val="tx1"/>
                </a:solidFill>
              </a:rPr>
              <a:t>:</a:t>
            </a:r>
          </a:p>
          <a:p>
            <a:pPr marL="1617663" indent="-452438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sz="2400" b="1" dirty="0"/>
              <a:t>a belső osztályok hozzáférhetnek a külső osztály </a:t>
            </a:r>
            <a:r>
              <a:rPr lang="hu-HU" sz="2400" b="1" u="sng" dirty="0"/>
              <a:t>minden</a:t>
            </a:r>
            <a:r>
              <a:rPr lang="hu-HU" sz="2400" b="1" dirty="0"/>
              <a:t> adattagjához és metódusához</a:t>
            </a:r>
          </a:p>
          <a:p>
            <a:pPr marL="1617663" indent="-452438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sz="2400" b="1" dirty="0"/>
              <a:t>a belső osztályok nem tartalmazhatnak statikus metódusokat</a:t>
            </a:r>
          </a:p>
          <a:p>
            <a:pPr marL="1617663" indent="-452438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sz="2400" b="1" dirty="0" err="1" smtClean="0"/>
              <a:t>példányosításukat</a:t>
            </a:r>
            <a:r>
              <a:rPr lang="hu-HU" sz="2400" b="1" dirty="0" smtClean="0"/>
              <a:t> </a:t>
            </a:r>
            <a:r>
              <a:rPr lang="hu-HU" sz="2400" b="1" dirty="0"/>
              <a:t>mindig a külső osztály </a:t>
            </a:r>
            <a:r>
              <a:rPr lang="hu-HU" sz="2400" b="1" dirty="0" err="1"/>
              <a:t>példányosítása</a:t>
            </a:r>
            <a:r>
              <a:rPr lang="hu-HU" sz="2400" b="1" dirty="0"/>
              <a:t> előzi </a:t>
            </a:r>
            <a:r>
              <a:rPr lang="hu-HU" sz="2400" b="1" dirty="0" smtClean="0"/>
              <a:t>meg</a:t>
            </a:r>
          </a:p>
          <a:p>
            <a:pPr marL="1617663" indent="-452438">
              <a:lnSpc>
                <a:spcPct val="8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hu-HU" sz="2400" b="1" dirty="0" smtClean="0"/>
              <a:t>a statikus beágyazott osztályok úgy viselkednek, mint az egyszerű osztályok</a:t>
            </a:r>
            <a:endParaRPr lang="hu-HU" sz="2400" b="1" dirty="0"/>
          </a:p>
          <a:p>
            <a:pPr marL="442912" indent="0">
              <a:buNone/>
            </a:pPr>
            <a:endParaRPr lang="hu-HU" sz="2400" dirty="0">
              <a:solidFill>
                <a:schemeClr val="tx1"/>
              </a:solidFill>
            </a:endParaRPr>
          </a:p>
          <a:p>
            <a:pPr marL="442912" indent="0">
              <a:buNone/>
            </a:pPr>
            <a:endParaRPr lang="hu-HU" sz="2400" dirty="0">
              <a:solidFill>
                <a:schemeClr val="tx1"/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741143" y="243617"/>
            <a:ext cx="10693667" cy="1036319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>
                <a:solidFill>
                  <a:srgbClr val="C00000"/>
                </a:solidFill>
              </a:rPr>
              <a:t>f</a:t>
            </a:r>
            <a:r>
              <a:rPr lang="hu-HU" sz="3000" dirty="0" smtClean="0">
                <a:solidFill>
                  <a:srgbClr val="C00000"/>
                </a:solidFill>
              </a:rPr>
              <a:t>. Beágyazott osztályok</a:t>
            </a:r>
            <a:endParaRPr lang="hu-HU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3276" y="320843"/>
            <a:ext cx="9875520" cy="699436"/>
          </a:xfrm>
        </p:spPr>
        <p:txBody>
          <a:bodyPr>
            <a:normAutofit/>
          </a:bodyPr>
          <a:lstStyle/>
          <a:p>
            <a:r>
              <a:rPr lang="hu-HU" sz="2800" dirty="0">
                <a:solidFill>
                  <a:srgbClr val="C00000"/>
                </a:solidFill>
              </a:rPr>
              <a:t>Példa </a:t>
            </a:r>
            <a:r>
              <a:rPr lang="hu-HU" sz="2800" dirty="0" smtClean="0">
                <a:solidFill>
                  <a:srgbClr val="C00000"/>
                </a:solidFill>
              </a:rPr>
              <a:t>a beágyazásra: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9014" y="1004764"/>
            <a:ext cx="11280809" cy="5447898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en-GB" dirty="0" smtClean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8205" y="1218425"/>
            <a:ext cx="5342022" cy="50629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hu-HU" dirty="0" smtClean="0">
                <a:solidFill>
                  <a:srgbClr val="FF0000"/>
                </a:solidFill>
              </a:rPr>
              <a:t>Statikus beágyazott osztály létrehozása és használata</a:t>
            </a:r>
          </a:p>
          <a:p>
            <a:pPr defTabSz="452438"/>
            <a:r>
              <a:rPr lang="en-GB" sz="1700" dirty="0" smtClean="0"/>
              <a:t>	</a:t>
            </a:r>
          </a:p>
          <a:p>
            <a:pPr defTabSz="452438"/>
            <a:r>
              <a:rPr lang="en-GB" sz="1700" dirty="0"/>
              <a:t>	</a:t>
            </a:r>
            <a:r>
              <a:rPr lang="en-GB" dirty="0"/>
              <a:t>c</a:t>
            </a:r>
            <a:r>
              <a:rPr lang="hu-HU" dirty="0" err="1" smtClean="0"/>
              <a:t>lass</a:t>
            </a:r>
            <a:r>
              <a:rPr lang="hu-HU" dirty="0" smtClean="0"/>
              <a:t> A</a:t>
            </a:r>
            <a:r>
              <a:rPr lang="en-GB" dirty="0" smtClean="0"/>
              <a:t> {</a:t>
            </a:r>
          </a:p>
          <a:p>
            <a:pPr defTabSz="490538"/>
            <a:r>
              <a:rPr lang="en-GB" dirty="0"/>
              <a:t>	</a:t>
            </a:r>
            <a:r>
              <a:rPr lang="en-GB" dirty="0" smtClean="0"/>
              <a:t>	A ()	{ }</a:t>
            </a:r>
          </a:p>
          <a:p>
            <a:pPr defTabSz="490538"/>
            <a:r>
              <a:rPr lang="en-GB" dirty="0" smtClean="0"/>
              <a:t>		static class B {	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//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2">
                    <a:lumMod val="50000"/>
                  </a:schemeClr>
                </a:solidFill>
              </a:rPr>
              <a:t>statikus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dirty="0">
                <a:solidFill>
                  <a:schemeClr val="accent2">
                    <a:lumMod val="50000"/>
                  </a:schemeClr>
                </a:solidFill>
              </a:rPr>
              <a:t>be</a:t>
            </a:r>
            <a:r>
              <a:rPr lang="hu-HU" dirty="0">
                <a:solidFill>
                  <a:schemeClr val="accent2">
                    <a:lumMod val="50000"/>
                  </a:schemeClr>
                </a:solidFill>
              </a:rPr>
              <a:t>ágyazás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defTabSz="490538"/>
            <a:r>
              <a:rPr lang="en-GB" dirty="0" smtClean="0"/>
              <a:t>			B ()	{ }</a:t>
            </a:r>
          </a:p>
          <a:p>
            <a:pPr defTabSz="490538"/>
            <a:r>
              <a:rPr lang="en-GB" dirty="0" smtClean="0"/>
              <a:t>			public static void </a:t>
            </a:r>
            <a:r>
              <a:rPr lang="en-GB" dirty="0" err="1" smtClean="0"/>
              <a:t>doIt</a:t>
            </a:r>
            <a:r>
              <a:rPr lang="en-GB" dirty="0" smtClean="0"/>
              <a:t> () {</a:t>
            </a:r>
          </a:p>
          <a:p>
            <a:pPr defTabSz="490538"/>
            <a:r>
              <a:rPr lang="en-GB" dirty="0" smtClean="0"/>
              <a:t>				</a:t>
            </a:r>
            <a:r>
              <a:rPr lang="en-GB" dirty="0" err="1" smtClean="0"/>
              <a:t>System.out.println</a:t>
            </a:r>
            <a:r>
              <a:rPr lang="en-GB" dirty="0" smtClean="0"/>
              <a:t> (“Hello”);</a:t>
            </a:r>
          </a:p>
          <a:p>
            <a:pPr defTabSz="490538"/>
            <a:r>
              <a:rPr lang="en-GB" dirty="0" smtClean="0"/>
              <a:t>			}</a:t>
            </a:r>
          </a:p>
          <a:p>
            <a:pPr defTabSz="490538"/>
            <a:r>
              <a:rPr lang="en-GB" dirty="0" smtClean="0"/>
              <a:t>		}</a:t>
            </a:r>
          </a:p>
          <a:p>
            <a:pPr defTabSz="490538"/>
            <a:r>
              <a:rPr lang="en-GB" dirty="0" smtClean="0"/>
              <a:t>	}</a:t>
            </a:r>
          </a:p>
          <a:p>
            <a:pPr defTabSz="490538"/>
            <a:endParaRPr lang="en-GB" dirty="0" smtClean="0"/>
          </a:p>
          <a:p>
            <a:pPr defTabSz="452438"/>
            <a:r>
              <a:rPr lang="en-GB" dirty="0" smtClean="0"/>
              <a:t>	public class Example {</a:t>
            </a:r>
          </a:p>
          <a:p>
            <a:pPr defTabSz="452438"/>
            <a:r>
              <a:rPr lang="en-GB" dirty="0"/>
              <a:t>	</a:t>
            </a:r>
            <a:r>
              <a:rPr lang="en-GB" dirty="0" smtClean="0"/>
              <a:t>	public static void main ( String [] </a:t>
            </a:r>
            <a:r>
              <a:rPr lang="en-GB" dirty="0" err="1" smtClean="0"/>
              <a:t>args</a:t>
            </a:r>
            <a:r>
              <a:rPr lang="en-GB" dirty="0" smtClean="0"/>
              <a:t>) {</a:t>
            </a:r>
          </a:p>
          <a:p>
            <a:pPr defTabSz="452438"/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en-GB" dirty="0" err="1" smtClean="0"/>
              <a:t>A.B.doIt</a:t>
            </a:r>
            <a:r>
              <a:rPr lang="en-GB" dirty="0" smtClean="0"/>
              <a:t> ();</a:t>
            </a:r>
          </a:p>
          <a:p>
            <a:pPr defTabSz="452438"/>
            <a:r>
              <a:rPr lang="en-GB" dirty="0"/>
              <a:t>	</a:t>
            </a:r>
            <a:r>
              <a:rPr lang="en-GB" dirty="0" smtClean="0"/>
              <a:t>	}</a:t>
            </a:r>
          </a:p>
          <a:p>
            <a:pPr defTabSz="452438"/>
            <a:r>
              <a:rPr lang="en-GB" dirty="0"/>
              <a:t>	</a:t>
            </a:r>
            <a:r>
              <a:rPr lang="en-GB" dirty="0" smtClean="0"/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9418" y="1133786"/>
            <a:ext cx="5342022" cy="523220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+mj-lt"/>
              <a:buAutoNum type="arabicPeriod" startAt="2"/>
            </a:pPr>
            <a:r>
              <a:rPr lang="hu-HU" dirty="0">
                <a:solidFill>
                  <a:srgbClr val="FF0000"/>
                </a:solidFill>
              </a:rPr>
              <a:t>Belső osztály létrehozása és </a:t>
            </a:r>
            <a:r>
              <a:rPr lang="hu-HU" dirty="0" smtClean="0">
                <a:solidFill>
                  <a:srgbClr val="FF0000"/>
                </a:solidFill>
              </a:rPr>
              <a:t>használata</a:t>
            </a:r>
            <a:endParaRPr lang="en-GB" dirty="0" smtClean="0"/>
          </a:p>
          <a:p>
            <a:pPr defTabSz="452438"/>
            <a:r>
              <a:rPr lang="en-GB" sz="1700" dirty="0"/>
              <a:t>	</a:t>
            </a:r>
            <a:r>
              <a:rPr lang="en-GB" dirty="0"/>
              <a:t>c</a:t>
            </a:r>
            <a:r>
              <a:rPr lang="hu-HU" dirty="0" err="1" smtClean="0"/>
              <a:t>lass</a:t>
            </a:r>
            <a:r>
              <a:rPr lang="hu-HU" dirty="0" smtClean="0"/>
              <a:t> A</a:t>
            </a:r>
            <a:r>
              <a:rPr lang="en-GB" dirty="0" smtClean="0"/>
              <a:t> {</a:t>
            </a:r>
          </a:p>
          <a:p>
            <a:pPr defTabSz="490538"/>
            <a:r>
              <a:rPr lang="en-GB" dirty="0"/>
              <a:t>	</a:t>
            </a:r>
            <a:r>
              <a:rPr lang="en-GB" dirty="0" smtClean="0"/>
              <a:t>	A ()	{ }</a:t>
            </a:r>
          </a:p>
          <a:p>
            <a:pPr defTabSz="490538"/>
            <a:r>
              <a:rPr lang="en-GB" dirty="0" smtClean="0"/>
              <a:t>		class B {	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//</a:t>
            </a:r>
            <a:r>
              <a:rPr lang="hu-HU" dirty="0" smtClean="0">
                <a:solidFill>
                  <a:schemeClr val="accent2">
                    <a:lumMod val="50000"/>
                  </a:schemeClr>
                </a:solidFill>
              </a:rPr>
              <a:t> belső osztály</a:t>
            </a: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defTabSz="490538"/>
            <a:r>
              <a:rPr lang="en-GB" dirty="0" smtClean="0"/>
              <a:t>			B ()	{ }</a:t>
            </a:r>
          </a:p>
          <a:p>
            <a:pPr defTabSz="490538"/>
            <a:r>
              <a:rPr lang="en-GB" dirty="0" smtClean="0"/>
              <a:t>			public void </a:t>
            </a:r>
            <a:r>
              <a:rPr lang="en-GB" dirty="0" err="1" smtClean="0"/>
              <a:t>doIt</a:t>
            </a:r>
            <a:r>
              <a:rPr lang="en-GB" dirty="0" smtClean="0"/>
              <a:t> () {</a:t>
            </a:r>
          </a:p>
          <a:p>
            <a:pPr defTabSz="490538"/>
            <a:r>
              <a:rPr lang="en-GB" dirty="0" smtClean="0"/>
              <a:t>				</a:t>
            </a:r>
            <a:r>
              <a:rPr lang="en-GB" dirty="0" err="1" smtClean="0"/>
              <a:t>System.out.println</a:t>
            </a:r>
            <a:r>
              <a:rPr lang="en-GB" dirty="0" smtClean="0"/>
              <a:t> (“Hello”);</a:t>
            </a:r>
          </a:p>
          <a:p>
            <a:pPr defTabSz="490538"/>
            <a:r>
              <a:rPr lang="en-GB" dirty="0" smtClean="0"/>
              <a:t>			}</a:t>
            </a:r>
          </a:p>
          <a:p>
            <a:pPr defTabSz="490538"/>
            <a:r>
              <a:rPr lang="en-GB" dirty="0" smtClean="0"/>
              <a:t>		}</a:t>
            </a:r>
          </a:p>
          <a:p>
            <a:pPr defTabSz="490538"/>
            <a:r>
              <a:rPr lang="en-GB" dirty="0" smtClean="0"/>
              <a:t>	}</a:t>
            </a:r>
          </a:p>
          <a:p>
            <a:pPr defTabSz="490538"/>
            <a:endParaRPr lang="en-GB" dirty="0" smtClean="0"/>
          </a:p>
          <a:p>
            <a:pPr defTabSz="452438"/>
            <a:r>
              <a:rPr lang="en-GB" dirty="0" smtClean="0"/>
              <a:t>	public class Example {</a:t>
            </a:r>
          </a:p>
          <a:p>
            <a:pPr defTabSz="452438"/>
            <a:r>
              <a:rPr lang="en-GB" dirty="0"/>
              <a:t>	</a:t>
            </a:r>
            <a:r>
              <a:rPr lang="en-GB" dirty="0" smtClean="0"/>
              <a:t>	public static void main ( String [] </a:t>
            </a:r>
            <a:r>
              <a:rPr lang="en-GB" dirty="0" err="1" smtClean="0"/>
              <a:t>args</a:t>
            </a:r>
            <a:r>
              <a:rPr lang="en-GB" dirty="0" smtClean="0"/>
              <a:t>) {</a:t>
            </a:r>
          </a:p>
          <a:p>
            <a:pPr defTabSz="452438"/>
            <a:r>
              <a:rPr lang="en-GB" dirty="0"/>
              <a:t>	</a:t>
            </a:r>
            <a:r>
              <a:rPr lang="en-GB" dirty="0" smtClean="0"/>
              <a:t>		</a:t>
            </a:r>
            <a:r>
              <a:rPr lang="hu-HU" dirty="0" smtClean="0"/>
              <a:t>A </a:t>
            </a:r>
            <a:r>
              <a:rPr lang="hu-HU" dirty="0" err="1" smtClean="0"/>
              <a:t>a</a:t>
            </a:r>
            <a:r>
              <a:rPr lang="hu-HU" dirty="0" smtClean="0"/>
              <a:t> </a:t>
            </a:r>
            <a:r>
              <a:rPr lang="en-GB" dirty="0" smtClean="0"/>
              <a:t>= new A();</a:t>
            </a:r>
          </a:p>
          <a:p>
            <a:pPr defTabSz="452438"/>
            <a:r>
              <a:rPr lang="en-GB" dirty="0"/>
              <a:t>	</a:t>
            </a:r>
            <a:r>
              <a:rPr lang="en-GB" dirty="0" smtClean="0"/>
              <a:t>		A.B b = </a:t>
            </a:r>
            <a:r>
              <a:rPr lang="en-GB" dirty="0" err="1" smtClean="0"/>
              <a:t>a.new</a:t>
            </a:r>
            <a:r>
              <a:rPr lang="en-GB" dirty="0" smtClean="0"/>
              <a:t> B();</a:t>
            </a:r>
            <a:endParaRPr lang="hu-HU" dirty="0" smtClean="0"/>
          </a:p>
          <a:p>
            <a:pPr defTabSz="452438"/>
            <a:r>
              <a:rPr lang="en-GB" dirty="0" smtClean="0"/>
              <a:t>			</a:t>
            </a:r>
            <a:r>
              <a:rPr lang="en-GB" dirty="0" err="1" smtClean="0"/>
              <a:t>b.doIt</a:t>
            </a:r>
            <a:r>
              <a:rPr lang="en-GB" dirty="0" smtClean="0"/>
              <a:t> ();</a:t>
            </a:r>
          </a:p>
          <a:p>
            <a:pPr defTabSz="452438"/>
            <a:r>
              <a:rPr lang="en-GB" dirty="0"/>
              <a:t>	</a:t>
            </a:r>
            <a:r>
              <a:rPr lang="en-GB" dirty="0" smtClean="0"/>
              <a:t>	}</a:t>
            </a:r>
          </a:p>
          <a:p>
            <a:pPr defTabSz="452438"/>
            <a:r>
              <a:rPr lang="en-GB" dirty="0"/>
              <a:t>	</a:t>
            </a:r>
            <a:r>
              <a:rPr lang="en-GB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5412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5642" y="1183684"/>
            <a:ext cx="10953550" cy="502538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hu-HU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A </a:t>
            </a:r>
            <a:r>
              <a:rPr lang="hu-HU" sz="2400" b="1" i="1" dirty="0"/>
              <a:t>„Nagy Közös Előd” </a:t>
            </a:r>
            <a:r>
              <a:rPr lang="hu-HU" sz="2400" dirty="0" smtClean="0">
                <a:solidFill>
                  <a:schemeClr val="tx1"/>
                </a:solidFill>
              </a:rPr>
              <a:t>– minden osztály közvetlen vagy közvetett leszármazottja ennek az ősosztálynak!</a:t>
            </a:r>
          </a:p>
          <a:p>
            <a:pPr marL="45720" indent="0"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Az </a:t>
            </a:r>
            <a:r>
              <a:rPr lang="hu-HU" sz="2400" b="1" i="1" dirty="0" err="1"/>
              <a:t>Object</a:t>
            </a:r>
            <a:r>
              <a:rPr lang="hu-HU" sz="2400" b="1" i="1" dirty="0"/>
              <a:t> ősosztály </a:t>
            </a:r>
            <a:r>
              <a:rPr lang="hu-HU" sz="2400" dirty="0" smtClean="0">
                <a:solidFill>
                  <a:schemeClr val="tx1"/>
                </a:solidFill>
              </a:rPr>
              <a:t>metódusai: </a:t>
            </a:r>
            <a:r>
              <a:rPr lang="hu-HU" sz="2400" dirty="0" err="1" smtClean="0">
                <a:solidFill>
                  <a:srgbClr val="FF0000"/>
                </a:solidFill>
              </a:rPr>
              <a:t>clone</a:t>
            </a:r>
            <a:r>
              <a:rPr lang="hu-HU" sz="2400" dirty="0" smtClean="0">
                <a:solidFill>
                  <a:srgbClr val="FF0000"/>
                </a:solidFill>
              </a:rPr>
              <a:t>, </a:t>
            </a:r>
            <a:r>
              <a:rPr lang="hu-HU" sz="2400" dirty="0" err="1" smtClean="0">
                <a:solidFill>
                  <a:srgbClr val="FF0000"/>
                </a:solidFill>
              </a:rPr>
              <a:t>equals</a:t>
            </a:r>
            <a:r>
              <a:rPr lang="hu-HU" sz="2400" dirty="0" smtClean="0">
                <a:solidFill>
                  <a:srgbClr val="FF0000"/>
                </a:solidFill>
              </a:rPr>
              <a:t>, </a:t>
            </a:r>
            <a:r>
              <a:rPr lang="hu-HU" sz="2400" dirty="0" err="1" smtClean="0">
                <a:solidFill>
                  <a:srgbClr val="FF0000"/>
                </a:solidFill>
              </a:rPr>
              <a:t>finalize</a:t>
            </a:r>
            <a:r>
              <a:rPr lang="hu-HU" sz="2400" dirty="0" smtClean="0">
                <a:solidFill>
                  <a:srgbClr val="FF0000"/>
                </a:solidFill>
              </a:rPr>
              <a:t>, </a:t>
            </a:r>
            <a:r>
              <a:rPr lang="hu-HU" sz="2400" dirty="0" err="1" smtClean="0">
                <a:solidFill>
                  <a:srgbClr val="FF0000"/>
                </a:solidFill>
              </a:rPr>
              <a:t>getClass</a:t>
            </a:r>
            <a:r>
              <a:rPr lang="hu-HU" sz="2400" dirty="0" smtClean="0">
                <a:solidFill>
                  <a:srgbClr val="FF0000"/>
                </a:solidFill>
              </a:rPr>
              <a:t>, </a:t>
            </a:r>
            <a:r>
              <a:rPr lang="hu-HU" sz="2400" dirty="0" err="1" smtClean="0">
                <a:solidFill>
                  <a:srgbClr val="FF0000"/>
                </a:solidFill>
              </a:rPr>
              <a:t>hashCode</a:t>
            </a:r>
            <a:r>
              <a:rPr lang="hu-HU" sz="2400" dirty="0" smtClean="0">
                <a:solidFill>
                  <a:srgbClr val="FF0000"/>
                </a:solidFill>
              </a:rPr>
              <a:t>, </a:t>
            </a:r>
            <a:r>
              <a:rPr lang="hu-HU" sz="2400" dirty="0" err="1" smtClean="0">
                <a:solidFill>
                  <a:srgbClr val="FF0000"/>
                </a:solidFill>
              </a:rPr>
              <a:t>notify</a:t>
            </a:r>
            <a:r>
              <a:rPr lang="hu-HU" sz="2400" dirty="0" smtClean="0">
                <a:solidFill>
                  <a:srgbClr val="FF0000"/>
                </a:solidFill>
              </a:rPr>
              <a:t>, </a:t>
            </a:r>
            <a:r>
              <a:rPr lang="hu-HU" sz="2400" dirty="0" err="1" smtClean="0">
                <a:solidFill>
                  <a:srgbClr val="FF0000"/>
                </a:solidFill>
              </a:rPr>
              <a:t>notifyAll</a:t>
            </a:r>
            <a:r>
              <a:rPr lang="hu-HU" sz="2400" dirty="0" smtClean="0">
                <a:solidFill>
                  <a:srgbClr val="FF0000"/>
                </a:solidFill>
              </a:rPr>
              <a:t>, </a:t>
            </a:r>
            <a:r>
              <a:rPr lang="hu-HU" sz="2400" dirty="0" err="1" smtClean="0">
                <a:solidFill>
                  <a:srgbClr val="FF0000"/>
                </a:solidFill>
              </a:rPr>
              <a:t>toString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smtClean="0">
                <a:solidFill>
                  <a:schemeClr val="tx1"/>
                </a:solidFill>
              </a:rPr>
              <a:t>és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 err="1" smtClean="0">
                <a:solidFill>
                  <a:srgbClr val="FF0000"/>
                </a:solidFill>
              </a:rPr>
              <a:t>wait</a:t>
            </a:r>
            <a:endParaRPr lang="hu-HU" sz="2400" dirty="0" smtClean="0">
              <a:solidFill>
                <a:srgbClr val="FF0000"/>
              </a:solidFill>
            </a:endParaRPr>
          </a:p>
          <a:p>
            <a:pPr marL="1077913" indent="-182563" defTabSz="717550">
              <a:buFont typeface="Wingdings" panose="05000000000000000000" pitchFamily="2" charset="2"/>
              <a:buChar char="Ø"/>
            </a:pPr>
            <a:r>
              <a:rPr lang="hu-HU" sz="2400" dirty="0">
                <a:solidFill>
                  <a:schemeClr val="tx1"/>
                </a:solidFill>
              </a:rPr>
              <a:t>	</a:t>
            </a:r>
            <a:r>
              <a:rPr lang="hu-HU" sz="2400" dirty="0" err="1" smtClean="0">
                <a:solidFill>
                  <a:schemeClr val="tx1"/>
                </a:solidFill>
              </a:rPr>
              <a:t>getClass</a:t>
            </a:r>
            <a:r>
              <a:rPr lang="hu-HU" sz="2400" dirty="0" smtClean="0">
                <a:solidFill>
                  <a:schemeClr val="tx1"/>
                </a:solidFill>
              </a:rPr>
              <a:t>() 		- az objektum típusának meghatározása futási időben</a:t>
            </a:r>
          </a:p>
          <a:p>
            <a:pPr marL="1077913" indent="-182563" defTabSz="717550">
              <a:buFont typeface="Wingdings" panose="05000000000000000000" pitchFamily="2" charset="2"/>
              <a:buChar char="Ø"/>
            </a:pPr>
            <a:r>
              <a:rPr lang="hu-HU" sz="2400" dirty="0" smtClean="0">
                <a:solidFill>
                  <a:schemeClr val="tx1"/>
                </a:solidFill>
              </a:rPr>
              <a:t> 	</a:t>
            </a:r>
            <a:r>
              <a:rPr lang="hu-HU" sz="2400" dirty="0" err="1" smtClean="0">
                <a:solidFill>
                  <a:schemeClr val="tx1"/>
                </a:solidFill>
              </a:rPr>
              <a:t>equals</a:t>
            </a:r>
            <a:r>
              <a:rPr lang="hu-HU" sz="2400" dirty="0" smtClean="0">
                <a:solidFill>
                  <a:schemeClr val="tx1"/>
                </a:solidFill>
              </a:rPr>
              <a:t>()		- az objektumok egyenlőségét vizsgálja</a:t>
            </a:r>
          </a:p>
          <a:p>
            <a:pPr marL="1077913" indent="-182563" defTabSz="717550">
              <a:buFont typeface="Wingdings" panose="05000000000000000000" pitchFamily="2" charset="2"/>
              <a:buChar char="Ø"/>
            </a:pPr>
            <a:r>
              <a:rPr lang="hu-HU" sz="2400" dirty="0">
                <a:solidFill>
                  <a:schemeClr val="tx1"/>
                </a:solidFill>
              </a:rPr>
              <a:t> </a:t>
            </a:r>
            <a:r>
              <a:rPr lang="hu-HU" sz="2400" dirty="0" smtClean="0">
                <a:solidFill>
                  <a:schemeClr val="tx1"/>
                </a:solidFill>
              </a:rPr>
              <a:t>	</a:t>
            </a:r>
            <a:r>
              <a:rPr lang="hu-HU" sz="2400" dirty="0" err="1" smtClean="0">
                <a:solidFill>
                  <a:schemeClr val="tx1"/>
                </a:solidFill>
              </a:rPr>
              <a:t>HashCode</a:t>
            </a:r>
            <a:r>
              <a:rPr lang="hu-HU" sz="2400" dirty="0" smtClean="0">
                <a:solidFill>
                  <a:schemeClr val="tx1"/>
                </a:solidFill>
              </a:rPr>
              <a:t>()	- az objektum </a:t>
            </a:r>
            <a:r>
              <a:rPr lang="hu-HU" sz="2400" dirty="0" err="1" smtClean="0">
                <a:solidFill>
                  <a:schemeClr val="tx1"/>
                </a:solidFill>
              </a:rPr>
              <a:t>hash</a:t>
            </a:r>
            <a:r>
              <a:rPr lang="hu-HU" sz="2400" dirty="0" smtClean="0">
                <a:solidFill>
                  <a:schemeClr val="tx1"/>
                </a:solidFill>
              </a:rPr>
              <a:t> kódját téríti vissza</a:t>
            </a:r>
          </a:p>
          <a:p>
            <a:pPr marL="1077913" indent="-182563" defTabSz="717550">
              <a:buFont typeface="Wingdings" panose="05000000000000000000" pitchFamily="2" charset="2"/>
              <a:buChar char="Ø"/>
            </a:pPr>
            <a:r>
              <a:rPr lang="hu-HU" sz="2400" dirty="0">
                <a:solidFill>
                  <a:schemeClr val="tx1"/>
                </a:solidFill>
              </a:rPr>
              <a:t> </a:t>
            </a:r>
            <a:r>
              <a:rPr lang="hu-HU" sz="2400" dirty="0" smtClean="0">
                <a:solidFill>
                  <a:schemeClr val="tx1"/>
                </a:solidFill>
              </a:rPr>
              <a:t>	</a:t>
            </a:r>
            <a:r>
              <a:rPr lang="hu-HU" sz="2400" dirty="0" err="1" smtClean="0">
                <a:solidFill>
                  <a:schemeClr val="tx1"/>
                </a:solidFill>
              </a:rPr>
              <a:t>toString</a:t>
            </a:r>
            <a:r>
              <a:rPr lang="hu-HU" sz="2400" dirty="0" smtClean="0">
                <a:solidFill>
                  <a:schemeClr val="tx1"/>
                </a:solidFill>
              </a:rPr>
              <a:t>() 		- az osztály egy szöveges reprezentációját adja meg</a:t>
            </a:r>
          </a:p>
          <a:p>
            <a:pPr marL="1077913" indent="-182563" defTabSz="717550">
              <a:buFont typeface="Wingdings" panose="05000000000000000000" pitchFamily="2" charset="2"/>
              <a:buChar char="Ø"/>
            </a:pPr>
            <a:r>
              <a:rPr lang="hu-HU" sz="2400" dirty="0">
                <a:solidFill>
                  <a:schemeClr val="tx1"/>
                </a:solidFill>
              </a:rPr>
              <a:t> </a:t>
            </a:r>
            <a:r>
              <a:rPr lang="hu-HU" sz="2400" dirty="0" smtClean="0">
                <a:solidFill>
                  <a:schemeClr val="tx1"/>
                </a:solidFill>
              </a:rPr>
              <a:t>	</a:t>
            </a:r>
            <a:r>
              <a:rPr lang="hu-HU" sz="2400" dirty="0" err="1" smtClean="0">
                <a:solidFill>
                  <a:schemeClr val="tx1"/>
                </a:solidFill>
              </a:rPr>
              <a:t>finalize</a:t>
            </a:r>
            <a:r>
              <a:rPr lang="hu-HU" sz="2400" dirty="0" smtClean="0">
                <a:solidFill>
                  <a:schemeClr val="tx1"/>
                </a:solidFill>
              </a:rPr>
              <a:t>() 		-  meghívja a szemétgyűjtőt</a:t>
            </a:r>
          </a:p>
          <a:p>
            <a:pPr marL="1077913" indent="-182563" defTabSz="717550">
              <a:buFont typeface="Wingdings" panose="05000000000000000000" pitchFamily="2" charset="2"/>
              <a:buChar char="Ø"/>
            </a:pPr>
            <a:r>
              <a:rPr lang="hu-HU" sz="2400" dirty="0">
                <a:solidFill>
                  <a:schemeClr val="tx1"/>
                </a:solidFill>
              </a:rPr>
              <a:t> </a:t>
            </a:r>
            <a:r>
              <a:rPr lang="hu-HU" sz="2400" dirty="0" smtClean="0">
                <a:solidFill>
                  <a:schemeClr val="tx1"/>
                </a:solidFill>
              </a:rPr>
              <a:t>	</a:t>
            </a:r>
            <a:r>
              <a:rPr lang="hu-HU" sz="2400" dirty="0" err="1" smtClean="0">
                <a:solidFill>
                  <a:schemeClr val="tx1"/>
                </a:solidFill>
              </a:rPr>
              <a:t>clone</a:t>
            </a:r>
            <a:r>
              <a:rPr lang="hu-HU" sz="2400" dirty="0" smtClean="0">
                <a:solidFill>
                  <a:schemeClr val="tx1"/>
                </a:solidFill>
              </a:rPr>
              <a:t>() 		- az osztály egy már létező példányáról készít másolatot</a:t>
            </a: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625642" y="253465"/>
            <a:ext cx="10693667" cy="1036319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 smtClean="0">
                <a:solidFill>
                  <a:srgbClr val="C00000"/>
                </a:solidFill>
              </a:rPr>
              <a:t>g. Az </a:t>
            </a:r>
            <a:r>
              <a:rPr lang="hu-HU" sz="3000" i="1" dirty="0" err="1" smtClean="0">
                <a:solidFill>
                  <a:srgbClr val="C00000"/>
                </a:solidFill>
              </a:rPr>
              <a:t>Object</a:t>
            </a:r>
            <a:r>
              <a:rPr lang="hu-HU" sz="3000" dirty="0" smtClean="0">
                <a:solidFill>
                  <a:srgbClr val="C00000"/>
                </a:solidFill>
              </a:rPr>
              <a:t> ősosztály</a:t>
            </a:r>
            <a:endParaRPr lang="hu-HU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37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776438"/>
          </a:xfrm>
        </p:spPr>
        <p:txBody>
          <a:bodyPr>
            <a:normAutofit/>
          </a:bodyPr>
          <a:lstStyle/>
          <a:p>
            <a:r>
              <a:rPr lang="hu-HU" sz="3000" dirty="0" smtClean="0">
                <a:solidFill>
                  <a:srgbClr val="C00000"/>
                </a:solidFill>
              </a:rPr>
              <a:t>Gyakorlat</a:t>
            </a:r>
            <a:endParaRPr lang="hu-HU" sz="3000" dirty="0">
              <a:solidFill>
                <a:srgbClr val="C0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62527" y="1597795"/>
            <a:ext cx="10173902" cy="391748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45720" indent="0" algn="just">
              <a:spcAft>
                <a:spcPts val="1200"/>
              </a:spcAft>
              <a:buNone/>
            </a:pP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 megadott osztálydiagram alapján hozd létre a diagramban feltüntetett csomagokat (</a:t>
            </a:r>
            <a:r>
              <a:rPr lang="hu-HU" sz="2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core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és </a:t>
            </a:r>
            <a:r>
              <a:rPr lang="hu-HU" sz="28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collection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interfészt (</a:t>
            </a:r>
            <a:r>
              <a:rPr lang="hu-HU" sz="28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StudentIterator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 és osztályokat (</a:t>
            </a:r>
            <a:r>
              <a:rPr lang="hu-HU" sz="28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Person</a:t>
            </a:r>
            <a:r>
              <a:rPr lang="hu-H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hu-HU" sz="28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</a:t>
            </a:r>
            <a:r>
              <a:rPr lang="hu-H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hu-HU" sz="28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StudentList</a:t>
            </a:r>
            <a:r>
              <a:rPr lang="hu-H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hu-HU" sz="28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StudentListImpl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).</a:t>
            </a:r>
          </a:p>
          <a:p>
            <a:pPr marL="45720" indent="0" algn="just">
              <a:spcAft>
                <a:spcPts val="1200"/>
              </a:spcAft>
              <a:buNone/>
            </a:pP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Írj programot az osztályok kipróbálására. A </a:t>
            </a:r>
            <a:r>
              <a:rPr lang="hu-HU" sz="28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TestStudentList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osztály </a:t>
            </a:r>
            <a:r>
              <a:rPr lang="hu-HU" sz="28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main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metódusán belül hozz létre néhány </a:t>
            </a:r>
            <a:r>
              <a:rPr lang="hu-HU" sz="28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objektumot. Hozz létre egy listát (</a:t>
            </a:r>
            <a:r>
              <a:rPr lang="hu-HU" sz="28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StudentList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példány) és add hozzá ehhez a létrehozott </a:t>
            </a:r>
            <a:r>
              <a:rPr lang="hu-HU" sz="2800" b="1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Student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objektumokat. Egy </a:t>
            </a:r>
            <a:r>
              <a:rPr lang="hu-H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ciklusban j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árd be az </a:t>
            </a:r>
            <a:r>
              <a:rPr lang="hu-HU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iterátor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segítségével a listát, és írasd ki a konzolra a hallgatók</a:t>
            </a:r>
            <a:r>
              <a:rPr lang="en-GB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</a:t>
            </a:r>
            <a:r>
              <a:rPr lang="en-GB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vonatkoz</a:t>
            </a:r>
            <a:r>
              <a:rPr lang="ro-RO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ó</a:t>
            </a:r>
            <a:r>
              <a:rPr lang="hu-HU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információkat.</a:t>
            </a:r>
          </a:p>
        </p:txBody>
      </p:sp>
    </p:spTree>
    <p:extLst>
      <p:ext uri="{BB962C8B-B14F-4D97-AF65-F5344CB8AC3E}">
        <p14:creationId xmlns:p14="http://schemas.microsoft.com/office/powerpoint/2010/main" val="408030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6476588" y="419742"/>
            <a:ext cx="4803009" cy="618630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collection</a:t>
            </a:r>
          </a:p>
          <a:p>
            <a:pPr algn="ctr"/>
            <a:endParaRPr lang="en-GB" dirty="0"/>
          </a:p>
          <a:p>
            <a:pPr algn="ctr"/>
            <a:r>
              <a:rPr lang="en-GB" dirty="0" err="1" smtClean="0"/>
              <a:t>StudentIterator</a:t>
            </a:r>
            <a:endParaRPr lang="en-GB" dirty="0" smtClean="0"/>
          </a:p>
          <a:p>
            <a:pPr algn="ctr"/>
            <a:endParaRPr lang="en-GB" dirty="0" smtClean="0"/>
          </a:p>
          <a:p>
            <a:pPr lvl="2"/>
            <a:r>
              <a:rPr lang="en-GB" dirty="0" smtClean="0"/>
              <a:t>+</a:t>
            </a:r>
            <a:r>
              <a:rPr lang="en-GB" dirty="0" err="1" smtClean="0"/>
              <a:t>hasMoreElements</a:t>
            </a:r>
            <a:r>
              <a:rPr lang="en-GB" dirty="0" smtClean="0"/>
              <a:t> (): Boolean</a:t>
            </a:r>
          </a:p>
          <a:p>
            <a:pPr lvl="2"/>
            <a:r>
              <a:rPr lang="en-GB" dirty="0" smtClean="0"/>
              <a:t>+</a:t>
            </a:r>
            <a:r>
              <a:rPr lang="en-GB" dirty="0" err="1" smtClean="0"/>
              <a:t>nextElement</a:t>
            </a:r>
            <a:r>
              <a:rPr lang="en-GB" dirty="0" smtClean="0"/>
              <a:t> (): Student</a:t>
            </a:r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</p:txBody>
      </p:sp>
      <p:grpSp>
        <p:nvGrpSpPr>
          <p:cNvPr id="54" name="Group 53"/>
          <p:cNvGrpSpPr/>
          <p:nvPr/>
        </p:nvGrpSpPr>
        <p:grpSpPr>
          <a:xfrm>
            <a:off x="6895291" y="745271"/>
            <a:ext cx="3936732" cy="5651337"/>
            <a:chOff x="5784782" y="808522"/>
            <a:chExt cx="3936732" cy="5651337"/>
          </a:xfrm>
        </p:grpSpPr>
        <p:grpSp>
          <p:nvGrpSpPr>
            <p:cNvPr id="43" name="Group 42"/>
            <p:cNvGrpSpPr/>
            <p:nvPr/>
          </p:nvGrpSpPr>
          <p:grpSpPr>
            <a:xfrm>
              <a:off x="6164977" y="2444148"/>
              <a:ext cx="3185964" cy="2031325"/>
              <a:chOff x="6015787" y="1424539"/>
              <a:chExt cx="3185964" cy="2031325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6015788" y="1424539"/>
                <a:ext cx="3185963" cy="203132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dirty="0" smtClean="0"/>
                  <a:t>&lt;&lt; inner class&gt;&gt;</a:t>
                </a:r>
              </a:p>
              <a:p>
                <a:pPr algn="ctr"/>
                <a:r>
                  <a:rPr lang="en-GB" b="1" dirty="0" err="1" smtClean="0"/>
                  <a:t>StudentIteratorImpl</a:t>
                </a:r>
                <a:endParaRPr lang="en-GB" b="1" dirty="0" smtClean="0"/>
              </a:p>
              <a:p>
                <a:endParaRPr lang="en-GB" dirty="0"/>
              </a:p>
              <a:p>
                <a:r>
                  <a:rPr lang="en-GB" dirty="0" smtClean="0"/>
                  <a:t>- index: </a:t>
                </a:r>
                <a:r>
                  <a:rPr lang="en-GB" dirty="0" err="1" smtClean="0"/>
                  <a:t>int</a:t>
                </a:r>
                <a:endParaRPr lang="en-GB" dirty="0" smtClean="0"/>
              </a:p>
              <a:p>
                <a:r>
                  <a:rPr lang="en-GB" dirty="0" smtClean="0"/>
                  <a:t>+</a:t>
                </a:r>
                <a:r>
                  <a:rPr lang="en-GB" dirty="0" err="1" smtClean="0"/>
                  <a:t>StudentIteratorImpl</a:t>
                </a:r>
                <a:r>
                  <a:rPr lang="en-GB" dirty="0" smtClean="0"/>
                  <a:t> ()</a:t>
                </a:r>
              </a:p>
              <a:p>
                <a:r>
                  <a:rPr lang="en-GB" dirty="0" smtClean="0"/>
                  <a:t>+</a:t>
                </a:r>
                <a:r>
                  <a:rPr lang="en-GB" dirty="0" err="1" smtClean="0"/>
                  <a:t>hasMoreElements</a:t>
                </a:r>
                <a:r>
                  <a:rPr lang="en-GB" dirty="0" smtClean="0"/>
                  <a:t> (): </a:t>
                </a:r>
                <a:r>
                  <a:rPr lang="en-GB" dirty="0" err="1" smtClean="0"/>
                  <a:t>boolean</a:t>
                </a:r>
                <a:endParaRPr lang="en-GB" dirty="0" smtClean="0"/>
              </a:p>
              <a:p>
                <a:r>
                  <a:rPr lang="en-GB" dirty="0" smtClean="0"/>
                  <a:t>+</a:t>
                </a:r>
                <a:r>
                  <a:rPr lang="en-GB" dirty="0" err="1" smtClean="0"/>
                  <a:t>nextElement</a:t>
                </a:r>
                <a:r>
                  <a:rPr lang="en-GB" dirty="0" smtClean="0"/>
                  <a:t> (): Student</a:t>
                </a:r>
                <a:endParaRPr lang="en-GB" dirty="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6015789" y="2107063"/>
                <a:ext cx="3185962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6015787" y="2588327"/>
                <a:ext cx="3185964" cy="869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/>
            <p:cNvGrpSpPr/>
            <p:nvPr/>
          </p:nvGrpSpPr>
          <p:grpSpPr>
            <a:xfrm>
              <a:off x="5784782" y="4705533"/>
              <a:ext cx="3936732" cy="1754326"/>
              <a:chOff x="6006165" y="3869351"/>
              <a:chExt cx="3936732" cy="1754326"/>
            </a:xfrm>
          </p:grpSpPr>
          <p:sp>
            <p:nvSpPr>
              <p:cNvPr id="38" name="TextBox 37"/>
              <p:cNvSpPr txBox="1"/>
              <p:nvPr/>
            </p:nvSpPr>
            <p:spPr>
              <a:xfrm>
                <a:off x="6006165" y="3869351"/>
                <a:ext cx="3936732" cy="175432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GB" b="1" dirty="0" err="1" smtClean="0"/>
                  <a:t>StudentList</a:t>
                </a:r>
                <a:endParaRPr lang="en-GB" b="1" dirty="0" smtClean="0"/>
              </a:p>
              <a:p>
                <a:r>
                  <a:rPr lang="en-GB" dirty="0" smtClean="0"/>
                  <a:t>- current: </a:t>
                </a:r>
                <a:r>
                  <a:rPr lang="en-GB" dirty="0" err="1" smtClean="0"/>
                  <a:t>int</a:t>
                </a:r>
                <a:endParaRPr lang="en-GB" dirty="0" smtClean="0"/>
              </a:p>
              <a:p>
                <a:r>
                  <a:rPr lang="en-GB" dirty="0" smtClean="0"/>
                  <a:t>- students: array of Student</a:t>
                </a:r>
              </a:p>
              <a:p>
                <a:r>
                  <a:rPr lang="en-GB" dirty="0" smtClean="0"/>
                  <a:t>+</a:t>
                </a:r>
                <a:r>
                  <a:rPr lang="en-GB" dirty="0" err="1" smtClean="0"/>
                  <a:t>StudentList</a:t>
                </a:r>
                <a:r>
                  <a:rPr lang="en-GB" dirty="0" smtClean="0"/>
                  <a:t> (</a:t>
                </a:r>
                <a:r>
                  <a:rPr lang="en-GB" dirty="0" err="1" smtClean="0"/>
                  <a:t>int</a:t>
                </a:r>
                <a:r>
                  <a:rPr lang="en-GB" dirty="0" smtClean="0"/>
                  <a:t> size)</a:t>
                </a:r>
              </a:p>
              <a:p>
                <a:r>
                  <a:rPr lang="en-GB" dirty="0" smtClean="0"/>
                  <a:t>+</a:t>
                </a:r>
                <a:r>
                  <a:rPr lang="en-GB" dirty="0" err="1" smtClean="0"/>
                  <a:t>addStudent</a:t>
                </a:r>
                <a:r>
                  <a:rPr lang="en-GB" dirty="0" smtClean="0"/>
                  <a:t> (Student)</a:t>
                </a:r>
              </a:p>
              <a:p>
                <a:r>
                  <a:rPr lang="en-GB" dirty="0" smtClean="0"/>
                  <a:t>+</a:t>
                </a:r>
                <a:r>
                  <a:rPr lang="en-GB" dirty="0" err="1" smtClean="0"/>
                  <a:t>getEnumeration</a:t>
                </a:r>
                <a:r>
                  <a:rPr lang="en-GB" dirty="0" smtClean="0"/>
                  <a:t> (): Enumeration</a:t>
                </a:r>
                <a:endParaRPr lang="en-GB" dirty="0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6015787" y="4236080"/>
                <a:ext cx="392711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6006165" y="4750929"/>
                <a:ext cx="3927110" cy="0"/>
              </a:xfrm>
              <a:prstGeom prst="line">
                <a:avLst/>
              </a:prstGeom>
              <a:ln w="127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5" name="Straight Connector 44"/>
            <p:cNvCxnSpPr/>
            <p:nvPr/>
          </p:nvCxnSpPr>
          <p:spPr>
            <a:xfrm flipV="1">
              <a:off x="6054291" y="1486770"/>
              <a:ext cx="3296650" cy="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661709" y="1048226"/>
              <a:ext cx="19251" cy="1395922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7680960" y="4475473"/>
              <a:ext cx="0" cy="23006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Oval 52"/>
            <p:cNvSpPr/>
            <p:nvPr/>
          </p:nvSpPr>
          <p:spPr>
            <a:xfrm>
              <a:off x="7541393" y="808522"/>
              <a:ext cx="279133" cy="239704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866087" y="5858405"/>
            <a:ext cx="4314530" cy="923330"/>
            <a:chOff x="618415" y="5890661"/>
            <a:chExt cx="4314530" cy="923330"/>
          </a:xfrm>
        </p:grpSpPr>
        <p:sp>
          <p:nvSpPr>
            <p:cNvPr id="55" name="TextBox 54"/>
            <p:cNvSpPr txBox="1"/>
            <p:nvPr/>
          </p:nvSpPr>
          <p:spPr>
            <a:xfrm>
              <a:off x="618415" y="5890661"/>
              <a:ext cx="4314530" cy="92333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/>
                <a:t>TestStudentList</a:t>
              </a:r>
              <a:endParaRPr lang="en-GB" dirty="0" smtClean="0"/>
            </a:p>
            <a:p>
              <a:pPr algn="ctr"/>
              <a:endParaRPr lang="en-GB" dirty="0" smtClean="0"/>
            </a:p>
            <a:p>
              <a:r>
                <a:rPr lang="en-GB" dirty="0" smtClean="0"/>
                <a:t>+main (String[] </a:t>
              </a:r>
              <a:r>
                <a:rPr lang="en-GB" dirty="0" err="1" smtClean="0"/>
                <a:t>args</a:t>
              </a:r>
              <a:r>
                <a:rPr lang="en-GB" dirty="0" smtClean="0"/>
                <a:t>): static void</a:t>
              </a:r>
              <a:endParaRPr lang="en-GB" dirty="0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632855" y="6175398"/>
              <a:ext cx="428565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32855" y="6352326"/>
              <a:ext cx="4285650" cy="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932439" y="416119"/>
            <a:ext cx="3994485" cy="5355312"/>
            <a:chOff x="632855" y="365762"/>
            <a:chExt cx="3994485" cy="5355312"/>
          </a:xfrm>
        </p:grpSpPr>
        <p:grpSp>
          <p:nvGrpSpPr>
            <p:cNvPr id="24" name="Group 23"/>
            <p:cNvGrpSpPr/>
            <p:nvPr/>
          </p:nvGrpSpPr>
          <p:grpSpPr>
            <a:xfrm>
              <a:off x="632855" y="365762"/>
              <a:ext cx="3994485" cy="5355312"/>
              <a:chOff x="1078029" y="356136"/>
              <a:chExt cx="3994485" cy="5355312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1078029" y="356136"/>
                <a:ext cx="3994485" cy="5355312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hu-HU" dirty="0" err="1" smtClean="0"/>
                  <a:t>core</a:t>
                </a:r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endParaRPr lang="hu-HU" dirty="0"/>
              </a:p>
              <a:p>
                <a:endParaRPr lang="hu-HU" dirty="0" smtClean="0"/>
              </a:p>
              <a:p>
                <a:endParaRPr lang="hu-HU" dirty="0"/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1828796" y="760395"/>
                <a:ext cx="2550696" cy="2308324"/>
                <a:chOff x="7209321" y="760396"/>
                <a:chExt cx="2550696" cy="2308324"/>
              </a:xfrm>
            </p:grpSpPr>
            <p:sp>
              <p:nvSpPr>
                <p:cNvPr id="6" name="TextBox 5"/>
                <p:cNvSpPr txBox="1"/>
                <p:nvPr/>
              </p:nvSpPr>
              <p:spPr>
                <a:xfrm>
                  <a:off x="7209322" y="760396"/>
                  <a:ext cx="2550695" cy="2308324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hu-HU" b="1" dirty="0" err="1" smtClean="0"/>
                    <a:t>Person</a:t>
                  </a:r>
                  <a:r>
                    <a:rPr lang="hu-HU" dirty="0" smtClean="0"/>
                    <a:t> </a:t>
                  </a:r>
                </a:p>
                <a:p>
                  <a:r>
                    <a:rPr lang="en-GB" dirty="0" smtClean="0"/>
                    <a:t>#name: String</a:t>
                  </a:r>
                </a:p>
                <a:p>
                  <a:r>
                    <a:rPr lang="en-GB" dirty="0" smtClean="0"/>
                    <a:t>#age: </a:t>
                  </a:r>
                  <a:r>
                    <a:rPr lang="en-GB" dirty="0" err="1" smtClean="0"/>
                    <a:t>int</a:t>
                  </a:r>
                  <a:endParaRPr lang="hu-HU" dirty="0"/>
                </a:p>
                <a:p>
                  <a:r>
                    <a:rPr lang="en-GB" dirty="0" smtClean="0"/>
                    <a:t>+Person (String, </a:t>
                  </a:r>
                  <a:r>
                    <a:rPr lang="en-GB" dirty="0" err="1" smtClean="0"/>
                    <a:t>int</a:t>
                  </a:r>
                  <a:r>
                    <a:rPr lang="en-GB" dirty="0" smtClean="0"/>
                    <a:t>)</a:t>
                  </a:r>
                </a:p>
                <a:p>
                  <a:r>
                    <a:rPr lang="en-GB" dirty="0" smtClean="0"/>
                    <a:t>+</a:t>
                  </a:r>
                  <a:r>
                    <a:rPr lang="en-GB" dirty="0" err="1" smtClean="0"/>
                    <a:t>getName</a:t>
                  </a:r>
                  <a:r>
                    <a:rPr lang="en-GB" dirty="0" smtClean="0"/>
                    <a:t> (): String</a:t>
                  </a:r>
                </a:p>
                <a:p>
                  <a:r>
                    <a:rPr lang="en-GB" dirty="0" smtClean="0"/>
                    <a:t>+</a:t>
                  </a:r>
                  <a:r>
                    <a:rPr lang="en-GB" dirty="0" err="1" smtClean="0"/>
                    <a:t>setName</a:t>
                  </a:r>
                  <a:r>
                    <a:rPr lang="en-GB" dirty="0" smtClean="0"/>
                    <a:t> (String): void</a:t>
                  </a:r>
                </a:p>
                <a:p>
                  <a:r>
                    <a:rPr lang="en-GB" dirty="0" smtClean="0"/>
                    <a:t>+</a:t>
                  </a:r>
                  <a:r>
                    <a:rPr lang="en-GB" dirty="0" err="1" smtClean="0"/>
                    <a:t>getAge</a:t>
                  </a:r>
                  <a:r>
                    <a:rPr lang="en-GB" dirty="0" smtClean="0"/>
                    <a:t> (): </a:t>
                  </a:r>
                  <a:r>
                    <a:rPr lang="en-GB" dirty="0" err="1" smtClean="0"/>
                    <a:t>int</a:t>
                  </a:r>
                  <a:endParaRPr lang="en-GB" dirty="0" smtClean="0"/>
                </a:p>
                <a:p>
                  <a:r>
                    <a:rPr lang="en-GB" dirty="0" smtClean="0"/>
                    <a:t>+</a:t>
                  </a:r>
                  <a:r>
                    <a:rPr lang="en-GB" dirty="0" err="1" smtClean="0"/>
                    <a:t>setAge</a:t>
                  </a:r>
                  <a:r>
                    <a:rPr lang="en-GB" dirty="0" smtClean="0"/>
                    <a:t> (</a:t>
                  </a:r>
                  <a:r>
                    <a:rPr lang="en-GB" dirty="0" err="1" smtClean="0"/>
                    <a:t>int</a:t>
                  </a:r>
                  <a:r>
                    <a:rPr lang="en-GB" dirty="0" smtClean="0"/>
                    <a:t>): void</a:t>
                  </a:r>
                  <a:endParaRPr lang="hu-HU" dirty="0"/>
                </a:p>
              </p:txBody>
            </p:sp>
            <p:cxnSp>
              <p:nvCxnSpPr>
                <p:cNvPr id="9" name="Straight Connector 8"/>
                <p:cNvCxnSpPr/>
                <p:nvPr/>
              </p:nvCxnSpPr>
              <p:spPr>
                <a:xfrm flipV="1">
                  <a:off x="7209322" y="1116531"/>
                  <a:ext cx="2550695" cy="1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Straight Connector 10"/>
                <p:cNvCxnSpPr/>
                <p:nvPr/>
              </p:nvCxnSpPr>
              <p:spPr>
                <a:xfrm flipV="1">
                  <a:off x="7209321" y="1665171"/>
                  <a:ext cx="2550695" cy="1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oup 22"/>
              <p:cNvGrpSpPr/>
              <p:nvPr/>
            </p:nvGrpSpPr>
            <p:grpSpPr>
              <a:xfrm>
                <a:off x="1578538" y="3374421"/>
                <a:ext cx="3051209" cy="2308324"/>
                <a:chOff x="7170821" y="3328255"/>
                <a:chExt cx="3051209" cy="2401861"/>
              </a:xfrm>
            </p:grpSpPr>
            <p:sp>
              <p:nvSpPr>
                <p:cNvPr id="7" name="TextBox 6"/>
                <p:cNvSpPr txBox="1"/>
                <p:nvPr/>
              </p:nvSpPr>
              <p:spPr>
                <a:xfrm>
                  <a:off x="7170821" y="3328255"/>
                  <a:ext cx="3051209" cy="2401861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b="1" dirty="0" smtClean="0"/>
                    <a:t>Student</a:t>
                  </a:r>
                </a:p>
                <a:p>
                  <a:pPr algn="ctr"/>
                  <a:endParaRPr lang="hu-HU" dirty="0" smtClean="0"/>
                </a:p>
                <a:p>
                  <a:r>
                    <a:rPr lang="en-GB" dirty="0" smtClean="0"/>
                    <a:t>- faculty: String</a:t>
                  </a:r>
                  <a:endParaRPr lang="hu-HU" dirty="0"/>
                </a:p>
                <a:p>
                  <a:endParaRPr lang="hu-HU" dirty="0" smtClean="0"/>
                </a:p>
                <a:p>
                  <a:r>
                    <a:rPr lang="en-GB" dirty="0" smtClean="0"/>
                    <a:t>+Student (String, </a:t>
                  </a:r>
                  <a:r>
                    <a:rPr lang="en-GB" dirty="0" err="1" smtClean="0"/>
                    <a:t>int</a:t>
                  </a:r>
                  <a:r>
                    <a:rPr lang="en-GB" dirty="0" smtClean="0"/>
                    <a:t>, String)</a:t>
                  </a:r>
                </a:p>
                <a:p>
                  <a:r>
                    <a:rPr lang="en-GB" dirty="0" smtClean="0"/>
                    <a:t>+</a:t>
                  </a:r>
                  <a:r>
                    <a:rPr lang="en-GB" dirty="0" err="1" smtClean="0"/>
                    <a:t>getFaculty</a:t>
                  </a:r>
                  <a:r>
                    <a:rPr lang="en-GB" dirty="0" smtClean="0"/>
                    <a:t> (): String</a:t>
                  </a:r>
                </a:p>
                <a:p>
                  <a:r>
                    <a:rPr lang="en-GB" dirty="0" smtClean="0"/>
                    <a:t>+</a:t>
                  </a:r>
                  <a:r>
                    <a:rPr lang="en-GB" dirty="0" err="1" smtClean="0"/>
                    <a:t>setFaculty</a:t>
                  </a:r>
                  <a:r>
                    <a:rPr lang="en-GB" dirty="0" smtClean="0"/>
                    <a:t> (String): void</a:t>
                  </a:r>
                </a:p>
                <a:p>
                  <a:r>
                    <a:rPr lang="en-GB" dirty="0" smtClean="0"/>
                    <a:t>+</a:t>
                  </a:r>
                  <a:r>
                    <a:rPr lang="en-GB" dirty="0" err="1" smtClean="0"/>
                    <a:t>toString</a:t>
                  </a:r>
                  <a:r>
                    <a:rPr lang="en-GB" dirty="0" smtClean="0"/>
                    <a:t> (): String</a:t>
                  </a:r>
                  <a:endParaRPr lang="hu-HU" dirty="0"/>
                </a:p>
              </p:txBody>
            </p:sp>
            <p:cxnSp>
              <p:nvCxnSpPr>
                <p:cNvPr id="14" name="Straight Connector 13"/>
                <p:cNvCxnSpPr/>
                <p:nvPr/>
              </p:nvCxnSpPr>
              <p:spPr>
                <a:xfrm>
                  <a:off x="7170821" y="3830855"/>
                  <a:ext cx="3051209" cy="9625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4"/>
                <p:cNvCxnSpPr/>
                <p:nvPr/>
              </p:nvCxnSpPr>
              <p:spPr>
                <a:xfrm flipV="1">
                  <a:off x="7170821" y="4273617"/>
                  <a:ext cx="3051209" cy="1"/>
                </a:xfrm>
                <a:prstGeom prst="line">
                  <a:avLst/>
                </a:prstGeom>
                <a:ln w="12700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2" name="Straight Arrow Connector 61"/>
            <p:cNvCxnSpPr/>
            <p:nvPr/>
          </p:nvCxnSpPr>
          <p:spPr>
            <a:xfrm flipH="1" flipV="1">
              <a:off x="2615659" y="3055416"/>
              <a:ext cx="14438" cy="307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3922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Felhasznált irodalom: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45593" y="2136007"/>
            <a:ext cx="10414000" cy="287875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endParaRPr lang="hu-HU" dirty="0" smtClean="0"/>
          </a:p>
          <a:p>
            <a:r>
              <a:rPr lang="hu-HU" dirty="0" smtClean="0">
                <a:solidFill>
                  <a:srgbClr val="002060"/>
                </a:solidFill>
              </a:rPr>
              <a:t>Simon Károly</a:t>
            </a:r>
            <a:r>
              <a:rPr lang="hu-HU" dirty="0" smtClean="0"/>
              <a:t>: </a:t>
            </a:r>
            <a:r>
              <a:rPr lang="hu-HU" i="1" dirty="0" smtClean="0"/>
              <a:t>A Java programozás alapjai</a:t>
            </a:r>
          </a:p>
          <a:p>
            <a:r>
              <a:rPr lang="en-US" dirty="0">
                <a:solidFill>
                  <a:srgbClr val="002060"/>
                </a:solidFill>
              </a:rPr>
              <a:t>Sedgewick R., Wayne K. </a:t>
            </a:r>
            <a:r>
              <a:rPr lang="en-US" dirty="0"/>
              <a:t>- </a:t>
            </a:r>
            <a:r>
              <a:rPr lang="en-US" i="1" dirty="0"/>
              <a:t>Introduction to Programming in Java, 2nd edition </a:t>
            </a:r>
            <a:r>
              <a:rPr lang="en-US" i="1" dirty="0" smtClean="0"/>
              <a:t>– 2017</a:t>
            </a:r>
            <a:endParaRPr lang="hu-HU" i="1" dirty="0" smtClean="0"/>
          </a:p>
          <a:p>
            <a:r>
              <a:rPr lang="hu-HU" dirty="0" smtClean="0">
                <a:solidFill>
                  <a:srgbClr val="002060"/>
                </a:solidFill>
              </a:rPr>
              <a:t>Nagy Gusztáv</a:t>
            </a:r>
            <a:r>
              <a:rPr lang="hu-HU" dirty="0" smtClean="0"/>
              <a:t> – </a:t>
            </a:r>
            <a:r>
              <a:rPr lang="hu-HU" i="1" dirty="0" smtClean="0"/>
              <a:t>Java programozás– </a:t>
            </a:r>
            <a:r>
              <a:rPr lang="hu-HU" i="1" dirty="0" smtClean="0"/>
              <a:t>2007</a:t>
            </a:r>
            <a:endParaRPr lang="hu-HU" i="1" dirty="0" smtClean="0"/>
          </a:p>
        </p:txBody>
      </p:sp>
    </p:spTree>
    <p:extLst>
      <p:ext uri="{BB962C8B-B14F-4D97-AF65-F5344CB8AC3E}">
        <p14:creationId xmlns:p14="http://schemas.microsoft.com/office/powerpoint/2010/main" val="239591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0351" y="328061"/>
            <a:ext cx="9875520" cy="1057977"/>
          </a:xfrm>
        </p:spPr>
        <p:txBody>
          <a:bodyPr/>
          <a:lstStyle/>
          <a:p>
            <a:r>
              <a:rPr lang="hu-HU" dirty="0" smtClean="0"/>
              <a:t>Az előző órai házifeladat megoldása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91917"/>
            <a:ext cx="9872871" cy="460408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45720" indent="0">
              <a:spcBef>
                <a:spcPts val="600"/>
              </a:spcBef>
              <a:buNone/>
            </a:pPr>
            <a:endParaRPr lang="hu-HU" sz="24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marL="4572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A </a:t>
            </a:r>
            <a:r>
              <a:rPr lang="hu-HU" sz="2800" b="1" dirty="0" err="1">
                <a:solidFill>
                  <a:schemeClr val="accent4">
                    <a:lumMod val="50000"/>
                  </a:schemeClr>
                </a:solidFill>
              </a:rPr>
              <a:t>Rectangle</a:t>
            </a:r>
            <a:r>
              <a:rPr lang="hu-HU" sz="2800" dirty="0">
                <a:solidFill>
                  <a:schemeClr val="accent4">
                    <a:lumMod val="50000"/>
                  </a:schemeClr>
                </a:solidFill>
              </a:rPr>
              <a:t> osztály bővítése 3 új metódussal</a:t>
            </a:r>
            <a:r>
              <a:rPr lang="hu-HU" sz="2800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hu-HU" sz="2800" dirty="0">
              <a:solidFill>
                <a:schemeClr val="accent4">
                  <a:lumMod val="50000"/>
                </a:schemeClr>
              </a:solidFill>
            </a:endParaRPr>
          </a:p>
          <a:p>
            <a:pPr marL="808038" indent="-452438">
              <a:buFont typeface="+mj-lt"/>
              <a:buAutoNum type="arabicPeriod"/>
            </a:pPr>
            <a:r>
              <a:rPr lang="en-GB" sz="2600" dirty="0" smtClean="0"/>
              <a:t>Ellen</a:t>
            </a:r>
            <a:r>
              <a:rPr lang="hu-HU" sz="2600" dirty="0" smtClean="0"/>
              <a:t>őrző metódus</a:t>
            </a:r>
            <a:r>
              <a:rPr lang="en-GB" sz="2600" dirty="0" smtClean="0"/>
              <a:t>,</a:t>
            </a:r>
            <a:r>
              <a:rPr lang="hu-HU" sz="2600" dirty="0" smtClean="0"/>
              <a:t> amely megvizsgálja, hogy egy adott </a:t>
            </a:r>
            <a:r>
              <a:rPr lang="en-GB" sz="2600" dirty="0" smtClean="0"/>
              <a:t> </a:t>
            </a:r>
            <a:r>
              <a:rPr lang="en-GB" sz="2600" b="1" dirty="0"/>
              <a:t>p</a:t>
            </a:r>
            <a:r>
              <a:rPr lang="en-GB" sz="2600" dirty="0"/>
              <a:t> </a:t>
            </a:r>
            <a:r>
              <a:rPr lang="en-GB" sz="2600" dirty="0" err="1"/>
              <a:t>pont</a:t>
            </a:r>
            <a:r>
              <a:rPr lang="en-GB" sz="2600" dirty="0"/>
              <a:t> </a:t>
            </a:r>
            <a:r>
              <a:rPr lang="en-GB" sz="2600" dirty="0" smtClean="0"/>
              <a:t>a</a:t>
            </a:r>
            <a:r>
              <a:rPr lang="hu-HU" sz="2600" dirty="0" smtClean="0"/>
              <a:t>z adott </a:t>
            </a:r>
            <a:r>
              <a:rPr lang="en-GB" sz="2600" dirty="0" smtClean="0"/>
              <a:t> t</a:t>
            </a:r>
            <a:r>
              <a:rPr lang="hu-HU" sz="2600" dirty="0" smtClean="0"/>
              <a:t>é</a:t>
            </a:r>
            <a:r>
              <a:rPr lang="en-GB" sz="2600" dirty="0" err="1" smtClean="0"/>
              <a:t>glalapon</a:t>
            </a:r>
            <a:r>
              <a:rPr lang="en-GB" sz="2600" dirty="0" smtClean="0"/>
              <a:t> bel</a:t>
            </a:r>
            <a:r>
              <a:rPr lang="hu-HU" sz="2600" dirty="0" smtClean="0"/>
              <a:t>ü</a:t>
            </a:r>
            <a:r>
              <a:rPr lang="en-GB" sz="2600" dirty="0" smtClean="0"/>
              <a:t>l </a:t>
            </a:r>
            <a:r>
              <a:rPr lang="en-GB" sz="2600" dirty="0"/>
              <a:t>van-e </a:t>
            </a:r>
            <a:r>
              <a:rPr lang="hu-HU" sz="2600" dirty="0" smtClean="0"/>
              <a:t>: </a:t>
            </a:r>
          </a:p>
          <a:p>
            <a:pPr marL="355600" indent="0">
              <a:buNone/>
            </a:pPr>
            <a:r>
              <a:rPr lang="hu-HU" sz="2600" b="1" dirty="0" smtClean="0"/>
              <a:t>		</a:t>
            </a:r>
            <a:r>
              <a:rPr lang="en-GB" sz="2600" b="1" dirty="0">
                <a:solidFill>
                  <a:schemeClr val="tx1"/>
                </a:solidFill>
              </a:rPr>
              <a:t>public </a:t>
            </a:r>
            <a:r>
              <a:rPr lang="en-GB" sz="2600" b="1" dirty="0" err="1">
                <a:solidFill>
                  <a:schemeClr val="tx1"/>
                </a:solidFill>
              </a:rPr>
              <a:t>boolean</a:t>
            </a:r>
            <a:r>
              <a:rPr lang="en-GB" sz="2600" b="1" dirty="0">
                <a:solidFill>
                  <a:schemeClr val="tx1"/>
                </a:solidFill>
              </a:rPr>
              <a:t> </a:t>
            </a:r>
            <a:r>
              <a:rPr lang="en-GB" sz="2600" dirty="0" err="1">
                <a:solidFill>
                  <a:schemeClr val="tx1"/>
                </a:solidFill>
              </a:rPr>
              <a:t>bennVanE</a:t>
            </a:r>
            <a:r>
              <a:rPr lang="en-GB" sz="2600" dirty="0">
                <a:solidFill>
                  <a:schemeClr val="tx1"/>
                </a:solidFill>
              </a:rPr>
              <a:t>(Point p</a:t>
            </a:r>
            <a:r>
              <a:rPr lang="en-GB" sz="2600" dirty="0" smtClean="0">
                <a:solidFill>
                  <a:schemeClr val="tx1"/>
                </a:solidFill>
              </a:rPr>
              <a:t>)</a:t>
            </a:r>
            <a:r>
              <a:rPr lang="hu-HU" sz="2600" dirty="0" smtClean="0">
                <a:solidFill>
                  <a:schemeClr val="tx1"/>
                </a:solidFill>
              </a:rPr>
              <a:t> </a:t>
            </a:r>
            <a:r>
              <a:rPr lang="en-GB" sz="2600" dirty="0" smtClean="0">
                <a:solidFill>
                  <a:schemeClr val="tx1"/>
                </a:solidFill>
              </a:rPr>
              <a:t>{ … }</a:t>
            </a:r>
            <a:endParaRPr lang="hu-HU" sz="2600" dirty="0">
              <a:solidFill>
                <a:schemeClr val="tx1"/>
              </a:solidFill>
            </a:endParaRPr>
          </a:p>
          <a:p>
            <a:pPr marL="812800" indent="-457200">
              <a:buFont typeface="+mj-lt"/>
              <a:buAutoNum type="arabicPeriod" startAt="2"/>
            </a:pPr>
            <a:r>
              <a:rPr lang="hu-HU" sz="2600" dirty="0" smtClean="0"/>
              <a:t>Egy metódus, amely meghatározza az adott pontnak a téglalap oldalaihoz viszonyított legkisebb távolságát:</a:t>
            </a:r>
          </a:p>
          <a:p>
            <a:pPr marL="355600" indent="0">
              <a:buNone/>
            </a:pPr>
            <a:r>
              <a:rPr lang="hu-HU" sz="2600" dirty="0"/>
              <a:t>	</a:t>
            </a:r>
            <a:r>
              <a:rPr lang="hu-HU" sz="2600" dirty="0" smtClean="0"/>
              <a:t>	</a:t>
            </a:r>
            <a:r>
              <a:rPr lang="en-GB" sz="2600" b="1" dirty="0">
                <a:solidFill>
                  <a:schemeClr val="tx1"/>
                </a:solidFill>
              </a:rPr>
              <a:t>public </a:t>
            </a:r>
            <a:r>
              <a:rPr lang="en-GB" sz="2600" b="1" dirty="0" err="1">
                <a:solidFill>
                  <a:schemeClr val="tx1"/>
                </a:solidFill>
              </a:rPr>
              <a:t>int</a:t>
            </a:r>
            <a:r>
              <a:rPr lang="en-GB" sz="2600" b="1" dirty="0">
                <a:solidFill>
                  <a:schemeClr val="tx1"/>
                </a:solidFill>
              </a:rPr>
              <a:t> </a:t>
            </a:r>
            <a:r>
              <a:rPr lang="en-GB" sz="2600" dirty="0" err="1">
                <a:solidFill>
                  <a:schemeClr val="tx1"/>
                </a:solidFill>
              </a:rPr>
              <a:t>legkozelebbOldal</a:t>
            </a:r>
            <a:r>
              <a:rPr lang="en-GB" sz="2600" dirty="0">
                <a:solidFill>
                  <a:schemeClr val="tx1"/>
                </a:solidFill>
              </a:rPr>
              <a:t>(Point p) { … }</a:t>
            </a:r>
            <a:endParaRPr lang="hu-HU" sz="2600" dirty="0">
              <a:solidFill>
                <a:schemeClr val="tx1"/>
              </a:solidFill>
            </a:endParaRPr>
          </a:p>
          <a:p>
            <a:pPr marL="812800" indent="-457200">
              <a:buFont typeface="+mj-lt"/>
              <a:buAutoNum type="arabicPeriod" startAt="3"/>
            </a:pPr>
            <a:r>
              <a:rPr lang="hu-HU" sz="2600" dirty="0"/>
              <a:t>Egy metódus, amely meghatározza az adott pontnak a téglalap </a:t>
            </a:r>
            <a:r>
              <a:rPr lang="hu-HU" sz="2600" dirty="0" smtClean="0"/>
              <a:t>csúcsaihoz </a:t>
            </a:r>
            <a:r>
              <a:rPr lang="hu-HU" sz="2600" dirty="0"/>
              <a:t>viszonyított legkisebb távolságát</a:t>
            </a:r>
          </a:p>
          <a:p>
            <a:pPr marL="355600" indent="0">
              <a:buNone/>
            </a:pPr>
            <a:r>
              <a:rPr lang="hu-HU" sz="2600" dirty="0" smtClean="0"/>
              <a:t>		</a:t>
            </a:r>
            <a:r>
              <a:rPr lang="en-GB" sz="2600" b="1" dirty="0">
                <a:solidFill>
                  <a:schemeClr val="tx1"/>
                </a:solidFill>
              </a:rPr>
              <a:t>public double </a:t>
            </a:r>
            <a:r>
              <a:rPr lang="en-GB" sz="2600" dirty="0" err="1">
                <a:solidFill>
                  <a:schemeClr val="tx1"/>
                </a:solidFill>
              </a:rPr>
              <a:t>legkozelebbCsucs</a:t>
            </a:r>
            <a:r>
              <a:rPr lang="en-GB" sz="2600" dirty="0">
                <a:solidFill>
                  <a:schemeClr val="tx1"/>
                </a:solidFill>
              </a:rPr>
              <a:t>(Point p) { … }</a:t>
            </a:r>
            <a:endParaRPr lang="hu-HU" sz="2600" dirty="0">
              <a:solidFill>
                <a:schemeClr val="tx1"/>
              </a:solidFill>
            </a:endParaRPr>
          </a:p>
          <a:p>
            <a:pPr marL="355600" indent="0">
              <a:buNone/>
            </a:pPr>
            <a:endParaRPr lang="hu-H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17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6349" y="205339"/>
            <a:ext cx="10886172" cy="1045945"/>
          </a:xfrm>
        </p:spPr>
        <p:txBody>
          <a:bodyPr/>
          <a:lstStyle/>
          <a:p>
            <a:r>
              <a:rPr lang="hu-HU" dirty="0" smtClean="0"/>
              <a:t>2. A</a:t>
            </a:r>
            <a:r>
              <a:rPr lang="en-GB" dirty="0" smtClean="0"/>
              <a:t>z</a:t>
            </a:r>
            <a:r>
              <a:rPr lang="hu-HU" dirty="0" smtClean="0"/>
              <a:t> </a:t>
            </a:r>
            <a:r>
              <a:rPr lang="en-GB" dirty="0" err="1" smtClean="0"/>
              <a:t>objektumorient</a:t>
            </a:r>
            <a:r>
              <a:rPr lang="hu-HU" dirty="0" smtClean="0"/>
              <a:t>ált programozás alapjai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42999" y="1251284"/>
            <a:ext cx="9872871" cy="524576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788670" lvl="1" indent="-514350">
              <a:lnSpc>
                <a:spcPct val="15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 smtClean="0">
                <a:solidFill>
                  <a:srgbClr val="C00000"/>
                </a:solidFill>
              </a:rPr>
              <a:t>Osztályok közötti kapcsolatok </a:t>
            </a:r>
          </a:p>
          <a:p>
            <a:pPr marL="788670" lvl="1" indent="-514350">
              <a:lnSpc>
                <a:spcPct val="15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 smtClean="0">
                <a:solidFill>
                  <a:srgbClr val="C00000"/>
                </a:solidFill>
              </a:rPr>
              <a:t>Öröklődés</a:t>
            </a:r>
            <a:endParaRPr lang="hu-HU" sz="3000" dirty="0">
              <a:solidFill>
                <a:srgbClr val="C00000"/>
              </a:solidFill>
            </a:endParaRPr>
          </a:p>
          <a:p>
            <a:pPr marL="788670" lvl="1" indent="-514350">
              <a:lnSpc>
                <a:spcPct val="15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 smtClean="0">
                <a:solidFill>
                  <a:srgbClr val="C00000"/>
                </a:solidFill>
              </a:rPr>
              <a:t>Polimorfizmus</a:t>
            </a:r>
            <a:endParaRPr lang="hu-HU" sz="3000" dirty="0">
              <a:solidFill>
                <a:srgbClr val="C00000"/>
              </a:solidFill>
            </a:endParaRPr>
          </a:p>
          <a:p>
            <a:pPr marL="788670" lvl="1" indent="-514350">
              <a:lnSpc>
                <a:spcPct val="15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 smtClean="0">
                <a:solidFill>
                  <a:srgbClr val="C00000"/>
                </a:solidFill>
              </a:rPr>
              <a:t>Absztrakt osztályok</a:t>
            </a:r>
          </a:p>
          <a:p>
            <a:pPr marL="788670" lvl="1" indent="-514350">
              <a:lnSpc>
                <a:spcPct val="15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 smtClean="0">
                <a:solidFill>
                  <a:srgbClr val="C00000"/>
                </a:solidFill>
              </a:rPr>
              <a:t>Interfészek</a:t>
            </a:r>
          </a:p>
          <a:p>
            <a:pPr marL="788670" lvl="1" indent="-514350">
              <a:lnSpc>
                <a:spcPct val="15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 smtClean="0">
                <a:solidFill>
                  <a:srgbClr val="C00000"/>
                </a:solidFill>
              </a:rPr>
              <a:t>Beágyazott osztályok</a:t>
            </a:r>
          </a:p>
          <a:p>
            <a:pPr marL="788670" lvl="1" indent="-514350">
              <a:lnSpc>
                <a:spcPct val="150000"/>
              </a:lnSpc>
              <a:buClr>
                <a:srgbClr val="C00000"/>
              </a:buClr>
              <a:buFont typeface="+mj-lt"/>
              <a:buAutoNum type="alphaLcPeriod"/>
            </a:pPr>
            <a:r>
              <a:rPr lang="hu-HU" sz="3000" dirty="0" smtClean="0">
                <a:solidFill>
                  <a:srgbClr val="C00000"/>
                </a:solidFill>
              </a:rPr>
              <a:t>Az </a:t>
            </a:r>
            <a:r>
              <a:rPr lang="hu-HU" sz="3000" i="1" dirty="0" err="1" smtClean="0">
                <a:solidFill>
                  <a:srgbClr val="C00000"/>
                </a:solidFill>
              </a:rPr>
              <a:t>Object</a:t>
            </a:r>
            <a:r>
              <a:rPr lang="hu-HU" sz="3000" dirty="0" smtClean="0">
                <a:solidFill>
                  <a:srgbClr val="C00000"/>
                </a:solidFill>
              </a:rPr>
              <a:t> </a:t>
            </a:r>
            <a:r>
              <a:rPr lang="hu-HU" sz="3000" dirty="0">
                <a:solidFill>
                  <a:srgbClr val="C00000"/>
                </a:solidFill>
              </a:rPr>
              <a:t>ő</a:t>
            </a:r>
            <a:r>
              <a:rPr lang="hu-HU" sz="3000" dirty="0" smtClean="0">
                <a:solidFill>
                  <a:srgbClr val="C00000"/>
                </a:solidFill>
              </a:rPr>
              <a:t>sosztály</a:t>
            </a:r>
          </a:p>
          <a:p>
            <a:pPr marL="788670" lvl="1" indent="-514350">
              <a:lnSpc>
                <a:spcPct val="200000"/>
              </a:lnSpc>
              <a:buClr>
                <a:srgbClr val="C00000"/>
              </a:buClr>
              <a:buFont typeface="+mj-lt"/>
              <a:buAutoNum type="alphaLcPeriod"/>
            </a:pPr>
            <a:endParaRPr lang="hu-HU" sz="3000" dirty="0">
              <a:solidFill>
                <a:srgbClr val="C00000"/>
              </a:solidFill>
            </a:endParaRPr>
          </a:p>
          <a:p>
            <a:pPr marL="502920" indent="-457200">
              <a:buFont typeface="+mj-lt"/>
              <a:buAutoNum type="alphaLcPeriod"/>
            </a:pPr>
            <a:endParaRPr lang="hu-HU" b="1" dirty="0"/>
          </a:p>
          <a:p>
            <a:pPr marL="502920" indent="-457200">
              <a:buFont typeface="+mj-lt"/>
              <a:buAutoNum type="alphaLcPeriod"/>
            </a:pPr>
            <a:endParaRPr 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325713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19488" y="436345"/>
            <a:ext cx="9875520" cy="978568"/>
          </a:xfrm>
        </p:spPr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 smtClean="0">
                <a:solidFill>
                  <a:srgbClr val="C00000"/>
                </a:solidFill>
              </a:rPr>
              <a:t>a. </a:t>
            </a:r>
            <a:r>
              <a:rPr lang="hu-HU" sz="3000" dirty="0" smtClean="0">
                <a:solidFill>
                  <a:srgbClr val="C00000"/>
                </a:solidFill>
                <a:latin typeface="+mj-lt"/>
              </a:rPr>
              <a:t>Osztályok közötti kapcsolatok</a:t>
            </a:r>
            <a:endParaRPr lang="hu-HU" dirty="0">
              <a:latin typeface="+mj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00751" y="1403686"/>
            <a:ext cx="9872871" cy="471638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GB" sz="2400" dirty="0" err="1" smtClean="0">
                <a:solidFill>
                  <a:schemeClr val="accent4">
                    <a:lumMod val="50000"/>
                  </a:schemeClr>
                </a:solidFill>
              </a:rPr>
              <a:t>Az</a:t>
            </a:r>
            <a:r>
              <a:rPr lang="en-GB" sz="2400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GB" sz="2400" dirty="0" err="1" smtClean="0">
                <a:solidFill>
                  <a:schemeClr val="accent4">
                    <a:lumMod val="50000"/>
                  </a:schemeClr>
                </a:solidFill>
              </a:rPr>
              <a:t>oszt</a:t>
            </a:r>
            <a:r>
              <a:rPr lang="hu-HU" sz="2400" dirty="0" err="1" smtClean="0">
                <a:solidFill>
                  <a:schemeClr val="accent4">
                    <a:lumMod val="50000"/>
                  </a:schemeClr>
                </a:solidFill>
              </a:rPr>
              <a:t>ályok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 közötti </a:t>
            </a:r>
            <a:r>
              <a:rPr lang="hu-HU" sz="2400" dirty="0" smtClean="0"/>
              <a:t>kapcsolatok</a:t>
            </a: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:</a:t>
            </a:r>
            <a:endParaRPr lang="hu-HU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1433513" indent="12700">
              <a:lnSpc>
                <a:spcPct val="200000"/>
              </a:lnSpc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2400" dirty="0" smtClean="0">
                <a:solidFill>
                  <a:srgbClr val="FF0000"/>
                </a:solidFill>
              </a:rPr>
              <a:t>ismeretségi viszony </a:t>
            </a:r>
            <a:endParaRPr lang="hu-HU" sz="2400" dirty="0">
              <a:solidFill>
                <a:srgbClr val="FF0000"/>
              </a:solidFill>
            </a:endParaRPr>
          </a:p>
          <a:p>
            <a:pPr marL="1433513" indent="12700">
              <a:lnSpc>
                <a:spcPct val="200000"/>
              </a:lnSpc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u-HU" sz="2400" dirty="0"/>
              <a:t>	</a:t>
            </a:r>
            <a:r>
              <a:rPr lang="hu-HU" sz="2400" dirty="0" smtClean="0">
                <a:solidFill>
                  <a:srgbClr val="FF0000"/>
                </a:solidFill>
              </a:rPr>
              <a:t>tartalmazási viszony</a:t>
            </a:r>
          </a:p>
          <a:p>
            <a:pPr marL="1433513" indent="12700">
              <a:lnSpc>
                <a:spcPct val="200000"/>
              </a:lnSpc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FF0000"/>
                </a:solidFill>
              </a:rPr>
              <a:t> </a:t>
            </a:r>
            <a:r>
              <a:rPr lang="hu-HU" sz="2400" dirty="0" smtClean="0">
                <a:solidFill>
                  <a:srgbClr val="FF0000"/>
                </a:solidFill>
              </a:rPr>
              <a:t>	számosság szerinti viszony</a:t>
            </a:r>
          </a:p>
          <a:p>
            <a:pPr marL="2328863" lvl="2" indent="-355600">
              <a:lnSpc>
                <a:spcPct val="114000"/>
              </a:lnSpc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000" b="1" dirty="0" smtClean="0"/>
              <a:t>egy az egyhez </a:t>
            </a:r>
            <a:r>
              <a:rPr lang="hu-HU" sz="2000" dirty="0" smtClean="0"/>
              <a:t>(</a:t>
            </a:r>
            <a:r>
              <a:rPr lang="hu-HU" sz="2000" i="1" dirty="0" err="1" smtClean="0"/>
              <a:t>one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to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one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association</a:t>
            </a:r>
            <a:r>
              <a:rPr lang="hu-HU" sz="2000" dirty="0" smtClean="0"/>
              <a:t>)</a:t>
            </a:r>
          </a:p>
          <a:p>
            <a:pPr marL="2328863" lvl="2" indent="-355600">
              <a:lnSpc>
                <a:spcPct val="114000"/>
              </a:lnSpc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000" b="1" dirty="0" smtClean="0"/>
              <a:t>egy </a:t>
            </a:r>
            <a:r>
              <a:rPr lang="hu-HU" sz="2000" b="1" dirty="0"/>
              <a:t>a </a:t>
            </a:r>
            <a:r>
              <a:rPr lang="hu-HU" sz="2000" b="1" dirty="0" smtClean="0"/>
              <a:t>többhöz </a:t>
            </a:r>
            <a:r>
              <a:rPr lang="hu-HU" sz="2000" dirty="0" smtClean="0"/>
              <a:t>(</a:t>
            </a:r>
            <a:r>
              <a:rPr lang="hu-HU" sz="2000" i="1" dirty="0" err="1" smtClean="0"/>
              <a:t>one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to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m</a:t>
            </a:r>
            <a:r>
              <a:rPr lang="hu-HU" sz="2000" dirty="0" err="1" smtClean="0"/>
              <a:t>any</a:t>
            </a:r>
            <a:r>
              <a:rPr lang="hu-HU" sz="2000" dirty="0" smtClean="0"/>
              <a:t>)</a:t>
            </a:r>
            <a:endParaRPr lang="hu-HU" sz="2000" dirty="0"/>
          </a:p>
          <a:p>
            <a:pPr marL="2328863" lvl="2" indent="-355600">
              <a:lnSpc>
                <a:spcPct val="114000"/>
              </a:lnSpc>
              <a:buClr>
                <a:schemeClr val="bg2">
                  <a:lumMod val="75000"/>
                </a:schemeClr>
              </a:buClr>
              <a:buFont typeface="Wingdings" panose="05000000000000000000" pitchFamily="2" charset="2"/>
              <a:buChar char="Ø"/>
            </a:pPr>
            <a:r>
              <a:rPr lang="hu-HU" sz="2000" b="1" dirty="0"/>
              <a:t>több a </a:t>
            </a:r>
            <a:r>
              <a:rPr lang="hu-HU" sz="2000" b="1" dirty="0" smtClean="0"/>
              <a:t>többhöz </a:t>
            </a:r>
            <a:r>
              <a:rPr lang="hu-HU" sz="2000" dirty="0" smtClean="0"/>
              <a:t>(</a:t>
            </a:r>
            <a:r>
              <a:rPr lang="hu-HU" sz="2000" i="1" dirty="0" err="1" smtClean="0"/>
              <a:t>many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to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many</a:t>
            </a:r>
            <a:r>
              <a:rPr lang="hu-HU" sz="2000" dirty="0" smtClean="0"/>
              <a:t>)</a:t>
            </a:r>
            <a:endParaRPr lang="hu-HU" sz="2000" dirty="0"/>
          </a:p>
          <a:p>
            <a:pPr marL="1433513" indent="12700">
              <a:buClr>
                <a:schemeClr val="bg2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FF0000"/>
              </a:solidFill>
            </a:endParaRPr>
          </a:p>
        </p:txBody>
      </p:sp>
      <p:sp>
        <p:nvSpPr>
          <p:cNvPr id="5" name="Line Callout 1 4"/>
          <p:cNvSpPr/>
          <p:nvPr/>
        </p:nvSpPr>
        <p:spPr>
          <a:xfrm>
            <a:off x="8219975" y="3170324"/>
            <a:ext cx="1578543" cy="697831"/>
          </a:xfrm>
          <a:prstGeom prst="borderCallout1">
            <a:avLst>
              <a:gd name="adj1" fmla="val 47596"/>
              <a:gd name="adj2" fmla="val 220"/>
              <a:gd name="adj3" fmla="val 28711"/>
              <a:gd name="adj4" fmla="val -154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e</a:t>
            </a:r>
            <a:r>
              <a:rPr lang="hu-HU" dirty="0" smtClean="0"/>
              <a:t>rős (</a:t>
            </a:r>
            <a:r>
              <a:rPr lang="hu-HU" dirty="0" err="1" smtClean="0"/>
              <a:t>composition</a:t>
            </a:r>
            <a:r>
              <a:rPr lang="hu-HU" dirty="0" smtClean="0"/>
              <a:t>)</a:t>
            </a:r>
            <a:endParaRPr lang="en-GB" dirty="0"/>
          </a:p>
        </p:txBody>
      </p:sp>
      <p:sp>
        <p:nvSpPr>
          <p:cNvPr id="6" name="Line Callout 1 5"/>
          <p:cNvSpPr/>
          <p:nvPr/>
        </p:nvSpPr>
        <p:spPr>
          <a:xfrm>
            <a:off x="8219975" y="4237931"/>
            <a:ext cx="1617045" cy="623233"/>
          </a:xfrm>
          <a:prstGeom prst="borderCallout1">
            <a:avLst>
              <a:gd name="adj1" fmla="val 52846"/>
              <a:gd name="adj2" fmla="val -397"/>
              <a:gd name="adj3" fmla="val -139173"/>
              <a:gd name="adj4" fmla="val -1504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/>
              <a:t>g</a:t>
            </a:r>
            <a:r>
              <a:rPr lang="hu-HU" dirty="0" smtClean="0"/>
              <a:t>yenge (</a:t>
            </a:r>
            <a:r>
              <a:rPr lang="hu-HU" dirty="0" err="1" smtClean="0"/>
              <a:t>aggregation</a:t>
            </a:r>
            <a:r>
              <a:rPr lang="hu-HU" dirty="0" smtClean="0"/>
              <a:t>)</a:t>
            </a:r>
            <a:endParaRPr lang="en-GB" dirty="0"/>
          </a:p>
        </p:txBody>
      </p:sp>
      <p:sp>
        <p:nvSpPr>
          <p:cNvPr id="7" name="Line Callout 1 6"/>
          <p:cNvSpPr/>
          <p:nvPr/>
        </p:nvSpPr>
        <p:spPr>
          <a:xfrm>
            <a:off x="6920563" y="1692436"/>
            <a:ext cx="1578543" cy="354535"/>
          </a:xfrm>
          <a:prstGeom prst="borderCallout1">
            <a:avLst>
              <a:gd name="adj1" fmla="val 47596"/>
              <a:gd name="adj2" fmla="val 220"/>
              <a:gd name="adj3" fmla="val 207947"/>
              <a:gd name="adj4" fmla="val -812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egyirányú</a:t>
            </a:r>
            <a:endParaRPr lang="en-GB" dirty="0"/>
          </a:p>
        </p:txBody>
      </p:sp>
      <p:sp>
        <p:nvSpPr>
          <p:cNvPr id="8" name="Line Callout 1 7"/>
          <p:cNvSpPr/>
          <p:nvPr/>
        </p:nvSpPr>
        <p:spPr>
          <a:xfrm>
            <a:off x="6920563" y="2411127"/>
            <a:ext cx="1578543" cy="354535"/>
          </a:xfrm>
          <a:prstGeom prst="borderCallout1">
            <a:avLst>
              <a:gd name="adj1" fmla="val 47596"/>
              <a:gd name="adj2" fmla="val 220"/>
              <a:gd name="adj3" fmla="val 9760"/>
              <a:gd name="adj4" fmla="val -824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kétirányú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03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41145" y="1501540"/>
            <a:ext cx="10693667" cy="469713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" indent="0">
              <a:buNone/>
            </a:pPr>
            <a:endParaRPr lang="hu-HU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Egy osztályból további osztályokat származtathatunk.</a:t>
            </a:r>
          </a:p>
          <a:p>
            <a:pPr marL="45720" indent="0" defTabSz="625475">
              <a:buNone/>
            </a:pPr>
            <a:r>
              <a:rPr lang="hu-HU" sz="2400" dirty="0">
                <a:solidFill>
                  <a:srgbClr val="FF0000"/>
                </a:solidFill>
              </a:rPr>
              <a:t>	</a:t>
            </a:r>
            <a:r>
              <a:rPr lang="hu-HU" sz="2400" dirty="0" smtClean="0">
                <a:solidFill>
                  <a:srgbClr val="FF0000"/>
                </a:solidFill>
              </a:rPr>
              <a:t>Származtatott osztály:</a:t>
            </a:r>
            <a:endParaRPr lang="hu-HU" sz="28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hu-HU" sz="2800" dirty="0">
                <a:solidFill>
                  <a:schemeClr val="tx1"/>
                </a:solidFill>
              </a:rPr>
              <a:t>	</a:t>
            </a:r>
            <a:r>
              <a:rPr lang="hu-HU" sz="2400" dirty="0"/>
              <a:t>- </a:t>
            </a:r>
            <a:r>
              <a:rPr lang="hu-HU" sz="2400" dirty="0" err="1"/>
              <a:t>örökli</a:t>
            </a:r>
            <a:r>
              <a:rPr lang="hu-HU" sz="2400" dirty="0"/>
              <a:t> az alaposztály tulajdonságait</a:t>
            </a:r>
          </a:p>
          <a:p>
            <a:pPr marL="45720" indent="0">
              <a:buNone/>
            </a:pPr>
            <a:r>
              <a:rPr lang="hu-HU" sz="2400" dirty="0"/>
              <a:t>	- specifikus attribútumokat és metódusokat deklarálhat</a:t>
            </a:r>
          </a:p>
          <a:p>
            <a:pPr marL="45720" indent="0">
              <a:buNone/>
            </a:pPr>
            <a:r>
              <a:rPr lang="hu-HU" sz="2400" dirty="0"/>
              <a:t>	- </a:t>
            </a:r>
            <a:r>
              <a:rPr lang="hu-HU" sz="2400" dirty="0" err="1"/>
              <a:t>újradefiniálhatja</a:t>
            </a:r>
            <a:r>
              <a:rPr lang="hu-HU" sz="2400" dirty="0"/>
              <a:t> </a:t>
            </a:r>
            <a:r>
              <a:rPr lang="hu-HU" sz="2400" dirty="0" smtClean="0"/>
              <a:t>az </a:t>
            </a:r>
            <a:r>
              <a:rPr lang="hu-HU" sz="2400" dirty="0"/>
              <a:t>alaposztály bizonyos </a:t>
            </a:r>
            <a:r>
              <a:rPr lang="hu-HU" sz="2400" dirty="0" smtClean="0"/>
              <a:t>metódusait (</a:t>
            </a:r>
            <a:r>
              <a:rPr lang="hu-HU" sz="2400" i="1" dirty="0" err="1" smtClean="0"/>
              <a:t>method</a:t>
            </a:r>
            <a:r>
              <a:rPr lang="hu-HU" sz="2400" i="1" dirty="0" smtClean="0"/>
              <a:t> </a:t>
            </a:r>
            <a:r>
              <a:rPr lang="hu-HU" sz="2400" i="1" dirty="0" err="1"/>
              <a:t>overriding</a:t>
            </a:r>
            <a:r>
              <a:rPr lang="hu-HU" sz="2400" dirty="0"/>
              <a:t>) </a:t>
            </a:r>
            <a:endParaRPr lang="hu-HU" sz="2400" dirty="0" smtClean="0"/>
          </a:p>
          <a:p>
            <a:pPr marL="45720" indent="0" defTabSz="625475">
              <a:buNone/>
            </a:pPr>
            <a:r>
              <a:rPr lang="hu-HU" sz="2400" dirty="0" smtClean="0">
                <a:solidFill>
                  <a:srgbClr val="FF0000"/>
                </a:solidFill>
              </a:rPr>
              <a:t>	Származtatás:</a:t>
            </a:r>
            <a:r>
              <a:rPr lang="hu-HU" sz="2400" dirty="0" smtClean="0"/>
              <a:t> </a:t>
            </a:r>
          </a:p>
          <a:p>
            <a:pPr marL="45720" indent="0" defTabSz="895350">
              <a:buNone/>
            </a:pPr>
            <a:r>
              <a:rPr lang="hu-HU" sz="2400" dirty="0"/>
              <a:t>	</a:t>
            </a:r>
            <a:r>
              <a:rPr lang="hu-HU" sz="2400" dirty="0" smtClean="0"/>
              <a:t>- </a:t>
            </a:r>
            <a:r>
              <a:rPr lang="hu-HU" sz="2400" b="1" dirty="0" err="1" smtClean="0"/>
              <a:t>extends</a:t>
            </a:r>
            <a:r>
              <a:rPr lang="hu-HU" sz="2400" dirty="0" smtClean="0"/>
              <a:t> kulcsszó segítségével</a:t>
            </a:r>
            <a:endParaRPr lang="hu-HU" sz="2400" dirty="0"/>
          </a:p>
          <a:p>
            <a:pPr marL="45720" indent="0">
              <a:buNone/>
            </a:pPr>
            <a:endParaRPr lang="hu-HU" sz="2400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741145" y="465221"/>
            <a:ext cx="10693667" cy="1036319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>
                <a:solidFill>
                  <a:srgbClr val="C00000"/>
                </a:solidFill>
              </a:rPr>
              <a:t>b. </a:t>
            </a:r>
            <a:r>
              <a:rPr lang="hu-HU" sz="3000" dirty="0" smtClean="0">
                <a:solidFill>
                  <a:srgbClr val="C00000"/>
                </a:solidFill>
              </a:rPr>
              <a:t>Öröklődés (</a:t>
            </a:r>
            <a:r>
              <a:rPr lang="hu-HU" sz="3000" i="1" dirty="0" err="1" smtClean="0">
                <a:solidFill>
                  <a:srgbClr val="C00000"/>
                </a:solidFill>
              </a:rPr>
              <a:t>inheritance</a:t>
            </a:r>
            <a:r>
              <a:rPr lang="hu-HU" sz="3000" dirty="0" smtClean="0">
                <a:solidFill>
                  <a:srgbClr val="C00000"/>
                </a:solidFill>
              </a:rPr>
              <a:t>)</a:t>
            </a:r>
            <a:endParaRPr lang="hu-HU" sz="3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8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66942" y="678185"/>
            <a:ext cx="9875520" cy="675876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 smtClean="0">
                <a:solidFill>
                  <a:srgbClr val="C00000"/>
                </a:solidFill>
              </a:rPr>
              <a:t>Példa egyszerű származtatási viszonyra:</a:t>
            </a:r>
            <a:br>
              <a:rPr lang="hu-HU" sz="3000" dirty="0" smtClean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49154" y="1201971"/>
            <a:ext cx="10111096" cy="4953032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	</a:t>
            </a:r>
          </a:p>
        </p:txBody>
      </p:sp>
      <p:graphicFrame>
        <p:nvGraphicFramePr>
          <p:cNvPr id="7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7137805"/>
              </p:ext>
            </p:extLst>
          </p:nvPr>
        </p:nvGraphicFramePr>
        <p:xfrm>
          <a:off x="4473342" y="1201971"/>
          <a:ext cx="2726355" cy="24103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6355">
                  <a:extLst>
                    <a:ext uri="{9D8B030D-6E8A-4147-A177-3AD203B41FA5}">
                      <a16:colId xmlns:a16="http://schemas.microsoft.com/office/drawing/2014/main" val="1220964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err="1" smtClean="0"/>
                        <a:t>Person</a:t>
                      </a:r>
                      <a:endParaRPr lang="hu-HU" sz="2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475748"/>
                  </a:ext>
                </a:extLst>
              </a:tr>
              <a:tr h="947287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+ </a:t>
                      </a:r>
                      <a:r>
                        <a:rPr lang="hu-HU" sz="2800" dirty="0" err="1" smtClean="0"/>
                        <a:t>name</a:t>
                      </a:r>
                      <a:r>
                        <a:rPr lang="hu-HU" sz="2800" dirty="0" smtClean="0"/>
                        <a:t>: </a:t>
                      </a:r>
                      <a:r>
                        <a:rPr lang="hu-HU" sz="2800" dirty="0" err="1" smtClean="0"/>
                        <a:t>String</a:t>
                      </a:r>
                      <a:endParaRPr lang="hu-HU" sz="2800" dirty="0" smtClean="0"/>
                    </a:p>
                    <a:p>
                      <a:r>
                        <a:rPr lang="hu-HU" sz="2800" dirty="0" smtClean="0"/>
                        <a:t>+ </a:t>
                      </a:r>
                      <a:r>
                        <a:rPr lang="hu-HU" sz="2800" dirty="0" err="1" smtClean="0"/>
                        <a:t>age</a:t>
                      </a:r>
                      <a:r>
                        <a:rPr lang="hu-HU" sz="2800" dirty="0" smtClean="0"/>
                        <a:t>: int</a:t>
                      </a:r>
                      <a:endParaRPr lang="hu-H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66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+ learn (): void</a:t>
                      </a:r>
                    </a:p>
                    <a:p>
                      <a:r>
                        <a:rPr lang="en-US" sz="2800" baseline="0" dirty="0" smtClean="0"/>
                        <a:t>+ talk (): void</a:t>
                      </a:r>
                      <a:endParaRPr lang="hu-H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725370"/>
                  </a:ext>
                </a:extLst>
              </a:tr>
            </a:tbl>
          </a:graphicData>
        </a:graphic>
      </p:graphicFrame>
      <p:graphicFrame>
        <p:nvGraphicFramePr>
          <p:cNvPr id="8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6847707"/>
              </p:ext>
            </p:extLst>
          </p:nvPr>
        </p:nvGraphicFramePr>
        <p:xfrm>
          <a:off x="1839604" y="4687870"/>
          <a:ext cx="2726355" cy="16952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6355">
                  <a:extLst>
                    <a:ext uri="{9D8B030D-6E8A-4147-A177-3AD203B41FA5}">
                      <a16:colId xmlns:a16="http://schemas.microsoft.com/office/drawing/2014/main" val="1220964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err="1" smtClean="0"/>
                        <a:t>Student</a:t>
                      </a:r>
                      <a:endParaRPr lang="hu-HU" sz="2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475748"/>
                  </a:ext>
                </a:extLst>
              </a:tr>
              <a:tr h="658913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+ </a:t>
                      </a:r>
                      <a:r>
                        <a:rPr lang="hu-HU" sz="2800" dirty="0" err="1" smtClean="0"/>
                        <a:t>year</a:t>
                      </a:r>
                      <a:r>
                        <a:rPr lang="hu-HU" sz="2800" dirty="0" smtClean="0"/>
                        <a:t>: int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66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+ learn (): void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725370"/>
                  </a:ext>
                </a:extLst>
              </a:tr>
            </a:tbl>
          </a:graphicData>
        </a:graphic>
      </p:graphicFrame>
      <p:graphicFrame>
        <p:nvGraphicFramePr>
          <p:cNvPr id="10" name="Tartalom hely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8509222"/>
              </p:ext>
            </p:extLst>
          </p:nvPr>
        </p:nvGraphicFramePr>
        <p:xfrm>
          <a:off x="6922628" y="4672629"/>
          <a:ext cx="3279006" cy="17257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79006">
                  <a:extLst>
                    <a:ext uri="{9D8B030D-6E8A-4147-A177-3AD203B41FA5}">
                      <a16:colId xmlns:a16="http://schemas.microsoft.com/office/drawing/2014/main" val="12209646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2800" b="1" dirty="0" smtClean="0"/>
                        <a:t>Professor</a:t>
                      </a:r>
                      <a:endParaRPr lang="hu-HU" sz="2800" b="1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475748"/>
                  </a:ext>
                </a:extLst>
              </a:tr>
              <a:tr h="689393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+ </a:t>
                      </a:r>
                      <a:r>
                        <a:rPr lang="hu-HU" sz="2800" dirty="0" err="1" smtClean="0"/>
                        <a:t>department</a:t>
                      </a:r>
                      <a:r>
                        <a:rPr lang="hu-HU" sz="2800" dirty="0" smtClean="0"/>
                        <a:t>: </a:t>
                      </a:r>
                      <a:r>
                        <a:rPr lang="hu-HU" sz="2800" dirty="0" err="1" smtClean="0"/>
                        <a:t>String</a:t>
                      </a:r>
                      <a:endParaRPr lang="hu-HU" sz="2800" dirty="0" smtClean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662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aseline="0" dirty="0" smtClean="0"/>
                        <a:t>+ talk (): void</a:t>
                      </a:r>
                      <a:endParaRPr lang="hu-HU" sz="2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725370"/>
                  </a:ext>
                </a:extLst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 flipV="1">
            <a:off x="3277052" y="3645392"/>
            <a:ext cx="2258507" cy="1009383"/>
          </a:xfrm>
          <a:prstGeom prst="straightConnector1">
            <a:avLst/>
          </a:prstGeom>
          <a:ln w="57150" cap="sq"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6274676" y="3658853"/>
            <a:ext cx="2438400" cy="976289"/>
          </a:xfrm>
          <a:prstGeom prst="straightConnector1">
            <a:avLst/>
          </a:prstGeom>
          <a:ln w="57150" cap="sq">
            <a:headEnd type="none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757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82860" y="449960"/>
            <a:ext cx="9875520" cy="638477"/>
          </a:xfrm>
        </p:spPr>
        <p:txBody>
          <a:bodyPr>
            <a:normAutofit fontScale="90000"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 smtClean="0">
                <a:solidFill>
                  <a:srgbClr val="C00000"/>
                </a:solidFill>
              </a:rPr>
              <a:t>Származtatás megvalósítása Java-</a:t>
            </a:r>
            <a:r>
              <a:rPr lang="hu-HU" sz="3000" dirty="0" err="1" smtClean="0">
                <a:solidFill>
                  <a:srgbClr val="C00000"/>
                </a:solidFill>
              </a:rPr>
              <a:t>ban</a:t>
            </a:r>
            <a:r>
              <a:rPr lang="hu-HU" sz="3000" dirty="0" smtClean="0">
                <a:solidFill>
                  <a:srgbClr val="C00000"/>
                </a:solidFill>
              </a:rPr>
              <a:t>:</a:t>
            </a:r>
            <a:br>
              <a:rPr lang="hu-HU" sz="3000" dirty="0" smtClean="0">
                <a:solidFill>
                  <a:srgbClr val="C00000"/>
                </a:solidFill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35724" y="966952"/>
            <a:ext cx="10752083" cy="546537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2400" dirty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hu-HU" sz="1800" b="1" dirty="0" err="1" smtClean="0">
                <a:solidFill>
                  <a:schemeClr val="tx1"/>
                </a:solidFill>
              </a:rPr>
              <a:t>class</a:t>
            </a:r>
            <a:r>
              <a:rPr lang="hu-HU" sz="1800" b="1" dirty="0" smtClean="0">
                <a:solidFill>
                  <a:schemeClr val="tx1"/>
                </a:solidFill>
              </a:rPr>
              <a:t> </a:t>
            </a:r>
            <a:r>
              <a:rPr lang="hu-HU" sz="1800" dirty="0" smtClean="0">
                <a:solidFill>
                  <a:schemeClr val="tx1"/>
                </a:solidFill>
              </a:rPr>
              <a:t>A {</a:t>
            </a:r>
            <a:r>
              <a:rPr lang="en-GB" sz="1800" dirty="0" smtClean="0">
                <a:solidFill>
                  <a:schemeClr val="tx1"/>
                </a:solidFill>
              </a:rPr>
              <a:t>	</a:t>
            </a:r>
            <a:r>
              <a:rPr lang="hu-HU" sz="1800" dirty="0" smtClean="0">
                <a:solidFill>
                  <a:schemeClr val="tx1"/>
                </a:solidFill>
              </a:rPr>
              <a:t>			</a:t>
            </a:r>
            <a:r>
              <a:rPr lang="en-GB" sz="1700" dirty="0" smtClean="0">
                <a:solidFill>
                  <a:schemeClr val="accent2">
                    <a:lumMod val="50000"/>
                  </a:schemeClr>
                </a:solidFill>
              </a:rPr>
              <a:t>// </a:t>
            </a:r>
            <a:r>
              <a:rPr lang="en-GB" sz="1700" dirty="0" err="1">
                <a:solidFill>
                  <a:schemeClr val="accent2">
                    <a:lumMod val="50000"/>
                  </a:schemeClr>
                </a:solidFill>
              </a:rPr>
              <a:t>az</a:t>
            </a:r>
            <a:r>
              <a:rPr lang="en-GB" sz="17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1700" dirty="0" err="1">
                <a:solidFill>
                  <a:schemeClr val="accent2">
                    <a:lumMod val="50000"/>
                  </a:schemeClr>
                </a:solidFill>
              </a:rPr>
              <a:t>alaposzt</a:t>
            </a:r>
            <a:r>
              <a:rPr lang="hu-HU" sz="1700" dirty="0" err="1">
                <a:solidFill>
                  <a:schemeClr val="accent2">
                    <a:lumMod val="50000"/>
                  </a:schemeClr>
                </a:solidFill>
              </a:rPr>
              <a:t>ály</a:t>
            </a:r>
            <a:endParaRPr lang="hu-HU" sz="17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800" dirty="0">
                <a:solidFill>
                  <a:schemeClr val="tx1"/>
                </a:solidFill>
              </a:rPr>
              <a:t>	</a:t>
            </a:r>
            <a:r>
              <a:rPr lang="hu-HU" sz="1800" dirty="0" smtClean="0">
                <a:solidFill>
                  <a:schemeClr val="tx1"/>
                </a:solidFill>
              </a:rPr>
              <a:t>	A (</a:t>
            </a:r>
            <a:r>
              <a:rPr lang="hu-HU" sz="1800" b="1" dirty="0" err="1" smtClean="0">
                <a:solidFill>
                  <a:schemeClr val="tx1"/>
                </a:solidFill>
              </a:rPr>
              <a:t>String</a:t>
            </a:r>
            <a:r>
              <a:rPr lang="hu-HU" sz="1800" dirty="0" smtClean="0">
                <a:solidFill>
                  <a:schemeClr val="tx1"/>
                </a:solidFill>
              </a:rPr>
              <a:t> a) </a:t>
            </a:r>
            <a:r>
              <a:rPr lang="en-GB" sz="1800" dirty="0" smtClean="0">
                <a:solidFill>
                  <a:schemeClr val="tx1"/>
                </a:solidFill>
              </a:rPr>
              <a:t>{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>
                <a:solidFill>
                  <a:schemeClr val="tx1"/>
                </a:solidFill>
              </a:rPr>
              <a:t>	</a:t>
            </a:r>
            <a:r>
              <a:rPr lang="en-GB" sz="1800" dirty="0" smtClean="0">
                <a:solidFill>
                  <a:schemeClr val="tx1"/>
                </a:solidFill>
              </a:rPr>
              <a:t>		</a:t>
            </a:r>
            <a:r>
              <a:rPr lang="en-GB" sz="1800" dirty="0" err="1" smtClean="0">
                <a:solidFill>
                  <a:schemeClr val="tx1"/>
                </a:solidFill>
              </a:rPr>
              <a:t>System.out.println</a:t>
            </a:r>
            <a:r>
              <a:rPr lang="en-GB" sz="1800" dirty="0" smtClean="0">
                <a:solidFill>
                  <a:schemeClr val="tx1"/>
                </a:solidFill>
              </a:rPr>
              <a:t>( “</a:t>
            </a:r>
            <a:r>
              <a:rPr lang="en-GB" sz="1800" dirty="0" err="1" smtClean="0">
                <a:solidFill>
                  <a:schemeClr val="tx1"/>
                </a:solidFill>
              </a:rPr>
              <a:t>Az</a:t>
            </a:r>
            <a:r>
              <a:rPr lang="en-GB" sz="1800" dirty="0" smtClean="0">
                <a:solidFill>
                  <a:schemeClr val="tx1"/>
                </a:solidFill>
              </a:rPr>
              <a:t> A </a:t>
            </a:r>
            <a:r>
              <a:rPr lang="en-GB" sz="1800" dirty="0" err="1" smtClean="0">
                <a:solidFill>
                  <a:schemeClr val="tx1"/>
                </a:solidFill>
              </a:rPr>
              <a:t>oszt</a:t>
            </a:r>
            <a:r>
              <a:rPr lang="hu-HU" sz="1800" dirty="0" smtClean="0">
                <a:solidFill>
                  <a:schemeClr val="tx1"/>
                </a:solidFill>
              </a:rPr>
              <a:t>á</a:t>
            </a:r>
            <a:r>
              <a:rPr lang="en-GB" sz="1800" dirty="0" err="1" smtClean="0">
                <a:solidFill>
                  <a:schemeClr val="tx1"/>
                </a:solidFill>
              </a:rPr>
              <a:t>ly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err="1" smtClean="0">
                <a:solidFill>
                  <a:schemeClr val="tx1"/>
                </a:solidFill>
              </a:rPr>
              <a:t>konstruktora</a:t>
            </a:r>
            <a:r>
              <a:rPr lang="en-GB" sz="1800" dirty="0" smtClean="0">
                <a:solidFill>
                  <a:schemeClr val="tx1"/>
                </a:solidFill>
              </a:rPr>
              <a:t>” + a);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>
                <a:solidFill>
                  <a:schemeClr val="tx1"/>
                </a:solidFill>
              </a:rPr>
              <a:t>	</a:t>
            </a:r>
            <a:r>
              <a:rPr lang="en-GB" sz="1800" dirty="0" smtClean="0">
                <a:solidFill>
                  <a:schemeClr val="tx1"/>
                </a:solidFill>
              </a:rPr>
              <a:t>	}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>
                <a:solidFill>
                  <a:schemeClr val="tx1"/>
                </a:solidFill>
              </a:rPr>
              <a:t>	</a:t>
            </a:r>
            <a:r>
              <a:rPr lang="en-GB" sz="1800" dirty="0" smtClean="0">
                <a:solidFill>
                  <a:schemeClr val="tx1"/>
                </a:solidFill>
              </a:rPr>
              <a:t>}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b="1" dirty="0" smtClean="0">
                <a:solidFill>
                  <a:schemeClr val="tx1"/>
                </a:solidFill>
              </a:rPr>
              <a:t>	</a:t>
            </a:r>
            <a:r>
              <a:rPr lang="hu-HU" sz="1800" b="1" dirty="0" err="1" smtClean="0">
                <a:solidFill>
                  <a:schemeClr val="tx1"/>
                </a:solidFill>
              </a:rPr>
              <a:t>class</a:t>
            </a:r>
            <a:r>
              <a:rPr lang="hu-HU" sz="1800" b="1" dirty="0" smtClean="0">
                <a:solidFill>
                  <a:schemeClr val="tx1"/>
                </a:solidFill>
              </a:rPr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B </a:t>
            </a:r>
            <a:r>
              <a:rPr lang="en-GB" sz="1800" b="1" dirty="0" smtClean="0">
                <a:solidFill>
                  <a:schemeClr val="tx1"/>
                </a:solidFill>
              </a:rPr>
              <a:t>extends</a:t>
            </a:r>
            <a:r>
              <a:rPr lang="en-GB" sz="1800" dirty="0" smtClean="0">
                <a:solidFill>
                  <a:schemeClr val="tx1"/>
                </a:solidFill>
              </a:rPr>
              <a:t> A</a:t>
            </a:r>
            <a:r>
              <a:rPr lang="hu-HU" sz="1800" dirty="0" smtClean="0">
                <a:solidFill>
                  <a:schemeClr val="tx1"/>
                </a:solidFill>
              </a:rPr>
              <a:t> {			</a:t>
            </a:r>
            <a:r>
              <a:rPr lang="hu-HU" sz="1700" dirty="0" smtClean="0">
                <a:solidFill>
                  <a:schemeClr val="accent2">
                    <a:lumMod val="50000"/>
                  </a:schemeClr>
                </a:solidFill>
              </a:rPr>
              <a:t>// </a:t>
            </a:r>
            <a:r>
              <a:rPr lang="hu-HU" sz="1700" dirty="0">
                <a:solidFill>
                  <a:schemeClr val="accent2">
                    <a:lumMod val="50000"/>
                  </a:schemeClr>
                </a:solidFill>
              </a:rPr>
              <a:t>a származtatott osztály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800" dirty="0">
                <a:solidFill>
                  <a:schemeClr val="tx1"/>
                </a:solidFill>
              </a:rPr>
              <a:t>		</a:t>
            </a:r>
            <a:r>
              <a:rPr lang="en-GB" sz="1800" dirty="0" smtClean="0">
                <a:solidFill>
                  <a:schemeClr val="tx1"/>
                </a:solidFill>
              </a:rPr>
              <a:t>B</a:t>
            </a:r>
            <a:r>
              <a:rPr lang="hu-HU" sz="1800" dirty="0" smtClean="0">
                <a:solidFill>
                  <a:schemeClr val="tx1"/>
                </a:solidFill>
              </a:rPr>
              <a:t> </a:t>
            </a:r>
            <a:r>
              <a:rPr lang="hu-HU" sz="1800" dirty="0">
                <a:solidFill>
                  <a:schemeClr val="tx1"/>
                </a:solidFill>
              </a:rPr>
              <a:t>(</a:t>
            </a:r>
            <a:r>
              <a:rPr lang="hu-HU" sz="1800" b="1" dirty="0" err="1">
                <a:solidFill>
                  <a:schemeClr val="tx1"/>
                </a:solidFill>
              </a:rPr>
              <a:t>String</a:t>
            </a:r>
            <a:r>
              <a:rPr lang="hu-HU" sz="1800" dirty="0">
                <a:solidFill>
                  <a:schemeClr val="tx1"/>
                </a:solidFill>
              </a:rPr>
              <a:t> </a:t>
            </a:r>
            <a:r>
              <a:rPr lang="en-GB" sz="1800" dirty="0" smtClean="0">
                <a:solidFill>
                  <a:schemeClr val="tx1"/>
                </a:solidFill>
              </a:rPr>
              <a:t>b</a:t>
            </a:r>
            <a:r>
              <a:rPr lang="hu-HU" sz="1800" dirty="0" smtClean="0">
                <a:solidFill>
                  <a:schemeClr val="tx1"/>
                </a:solidFill>
              </a:rPr>
              <a:t>) </a:t>
            </a:r>
            <a:r>
              <a:rPr lang="en-GB" sz="1800" dirty="0" smtClean="0">
                <a:solidFill>
                  <a:schemeClr val="tx1"/>
                </a:solidFill>
              </a:rPr>
              <a:t>{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>
                <a:solidFill>
                  <a:schemeClr val="tx1"/>
                </a:solidFill>
              </a:rPr>
              <a:t>	</a:t>
            </a:r>
            <a:r>
              <a:rPr lang="en-GB" sz="1800" dirty="0" smtClean="0">
                <a:solidFill>
                  <a:schemeClr val="tx1"/>
                </a:solidFill>
              </a:rPr>
              <a:t>		super (b);</a:t>
            </a:r>
            <a:r>
              <a:rPr lang="hu-HU" sz="1800" dirty="0" smtClean="0">
                <a:solidFill>
                  <a:schemeClr val="tx1"/>
                </a:solidFill>
              </a:rPr>
              <a:t>		</a:t>
            </a:r>
            <a:r>
              <a:rPr lang="hu-HU" sz="1700" dirty="0">
                <a:solidFill>
                  <a:schemeClr val="accent2">
                    <a:lumMod val="50000"/>
                  </a:schemeClr>
                </a:solidFill>
              </a:rPr>
              <a:t>// az alaposztály konstruktorának meghívása</a:t>
            </a:r>
            <a:endParaRPr lang="en-GB" sz="1700" dirty="0">
              <a:solidFill>
                <a:schemeClr val="accent2">
                  <a:lumMod val="50000"/>
                </a:schemeClr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>
                <a:solidFill>
                  <a:schemeClr val="tx1"/>
                </a:solidFill>
              </a:rPr>
              <a:t>			</a:t>
            </a:r>
            <a:r>
              <a:rPr lang="en-GB" sz="1800" dirty="0" err="1">
                <a:solidFill>
                  <a:schemeClr val="tx1"/>
                </a:solidFill>
              </a:rPr>
              <a:t>System.out.println</a:t>
            </a:r>
            <a:r>
              <a:rPr lang="en-GB" sz="1800" dirty="0">
                <a:solidFill>
                  <a:schemeClr val="tx1"/>
                </a:solidFill>
              </a:rPr>
              <a:t>( “</a:t>
            </a:r>
            <a:r>
              <a:rPr lang="en-GB" sz="1800" dirty="0" smtClean="0">
                <a:solidFill>
                  <a:schemeClr val="tx1"/>
                </a:solidFill>
              </a:rPr>
              <a:t>A B </a:t>
            </a:r>
            <a:r>
              <a:rPr lang="en-GB" sz="1800" dirty="0" err="1" smtClean="0">
                <a:solidFill>
                  <a:schemeClr val="tx1"/>
                </a:solidFill>
              </a:rPr>
              <a:t>oszt</a:t>
            </a:r>
            <a:r>
              <a:rPr lang="hu-HU" sz="1800" dirty="0" smtClean="0">
                <a:solidFill>
                  <a:schemeClr val="tx1"/>
                </a:solidFill>
              </a:rPr>
              <a:t>á</a:t>
            </a:r>
            <a:r>
              <a:rPr lang="en-GB" sz="1800" dirty="0" err="1" smtClean="0">
                <a:solidFill>
                  <a:schemeClr val="tx1"/>
                </a:solidFill>
              </a:rPr>
              <a:t>ly</a:t>
            </a:r>
            <a:r>
              <a:rPr lang="en-GB" sz="1800" dirty="0" smtClean="0">
                <a:solidFill>
                  <a:schemeClr val="tx1"/>
                </a:solidFill>
              </a:rPr>
              <a:t> </a:t>
            </a:r>
            <a:r>
              <a:rPr lang="en-GB" sz="1800" dirty="0" err="1">
                <a:solidFill>
                  <a:schemeClr val="tx1"/>
                </a:solidFill>
              </a:rPr>
              <a:t>konstruktora</a:t>
            </a:r>
            <a:r>
              <a:rPr lang="en-GB" sz="1800" dirty="0">
                <a:solidFill>
                  <a:schemeClr val="tx1"/>
                </a:solidFill>
              </a:rPr>
              <a:t>” + </a:t>
            </a:r>
            <a:r>
              <a:rPr lang="en-GB" sz="1800" dirty="0" smtClean="0">
                <a:solidFill>
                  <a:schemeClr val="tx1"/>
                </a:solidFill>
              </a:rPr>
              <a:t>b);</a:t>
            </a:r>
            <a:endParaRPr lang="en-GB" sz="1800" dirty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>
                <a:solidFill>
                  <a:schemeClr val="tx1"/>
                </a:solidFill>
              </a:rPr>
              <a:t>		}</a:t>
            </a: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>
                <a:solidFill>
                  <a:schemeClr val="tx1"/>
                </a:solidFill>
              </a:rPr>
              <a:t>	}</a:t>
            </a:r>
            <a:endParaRPr lang="hu-HU" sz="1800" dirty="0">
              <a:solidFill>
                <a:schemeClr val="tx1"/>
              </a:solidFill>
            </a:endParaRPr>
          </a:p>
          <a:p>
            <a:pPr marL="4572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800" dirty="0" smtClean="0">
                <a:solidFill>
                  <a:schemeClr val="tx1"/>
                </a:solidFill>
              </a:rPr>
              <a:t>	</a:t>
            </a:r>
            <a:r>
              <a:rPr lang="en-GB" sz="1800" b="1" dirty="0" smtClean="0">
                <a:solidFill>
                  <a:schemeClr val="tx1"/>
                </a:solidFill>
              </a:rPr>
              <a:t>public class </a:t>
            </a:r>
            <a:r>
              <a:rPr lang="en-GB" sz="1800" dirty="0" smtClean="0">
                <a:solidFill>
                  <a:schemeClr val="tx1"/>
                </a:solidFill>
              </a:rPr>
              <a:t>Example {</a:t>
            </a:r>
            <a:r>
              <a:rPr lang="hu-HU" sz="1800" dirty="0" smtClean="0">
                <a:solidFill>
                  <a:schemeClr val="tx1"/>
                </a:solidFill>
              </a:rPr>
              <a:t>		</a:t>
            </a:r>
            <a:r>
              <a:rPr lang="hu-HU" sz="1700" dirty="0">
                <a:solidFill>
                  <a:schemeClr val="accent2">
                    <a:lumMod val="50000"/>
                  </a:schemeClr>
                </a:solidFill>
              </a:rPr>
              <a:t>// </a:t>
            </a:r>
            <a:r>
              <a:rPr lang="hu-HU" sz="1700" dirty="0" err="1">
                <a:solidFill>
                  <a:schemeClr val="accent2">
                    <a:lumMod val="50000"/>
                  </a:schemeClr>
                </a:solidFill>
              </a:rPr>
              <a:t>példányosítás</a:t>
            </a:r>
            <a:r>
              <a:rPr lang="hu-HU" sz="1700" dirty="0">
                <a:solidFill>
                  <a:schemeClr val="accent2">
                    <a:lumMod val="50000"/>
                  </a:schemeClr>
                </a:solidFill>
              </a:rPr>
              <a:t> a származtatott osztályból</a:t>
            </a:r>
          </a:p>
          <a:p>
            <a:pPr marL="45720" indent="0">
              <a:buNone/>
            </a:pPr>
            <a:r>
              <a:rPr lang="hu-HU" sz="1800" b="1" dirty="0">
                <a:solidFill>
                  <a:schemeClr val="tx1"/>
                </a:solidFill>
              </a:rPr>
              <a:t>	</a:t>
            </a:r>
            <a:r>
              <a:rPr lang="en-GB" sz="1800" b="1" dirty="0" smtClean="0">
                <a:solidFill>
                  <a:schemeClr val="tx1"/>
                </a:solidFill>
              </a:rPr>
              <a:t>	</a:t>
            </a:r>
            <a:r>
              <a:rPr lang="en-US" sz="1800" b="1" dirty="0" smtClean="0">
                <a:solidFill>
                  <a:schemeClr val="tx1"/>
                </a:solidFill>
              </a:rPr>
              <a:t>public </a:t>
            </a:r>
            <a:r>
              <a:rPr lang="en-US" sz="1800" b="1" dirty="0">
                <a:solidFill>
                  <a:schemeClr val="tx1"/>
                </a:solidFill>
              </a:rPr>
              <a:t>static void </a:t>
            </a:r>
            <a:r>
              <a:rPr lang="en-US" sz="1800" dirty="0">
                <a:solidFill>
                  <a:schemeClr val="tx1"/>
                </a:solidFill>
              </a:rPr>
              <a:t>main(</a:t>
            </a:r>
            <a:r>
              <a:rPr lang="en-US" sz="1800" b="1" dirty="0">
                <a:solidFill>
                  <a:schemeClr val="tx1"/>
                </a:solidFill>
              </a:rPr>
              <a:t>String[] </a:t>
            </a:r>
            <a:r>
              <a:rPr lang="en-US" sz="1800" dirty="0" err="1">
                <a:solidFill>
                  <a:schemeClr val="tx1"/>
                </a:solidFill>
              </a:rPr>
              <a:t>args</a:t>
            </a:r>
            <a:r>
              <a:rPr lang="en-US" sz="1800" dirty="0">
                <a:solidFill>
                  <a:schemeClr val="tx1"/>
                </a:solidFill>
              </a:rPr>
              <a:t>) {</a:t>
            </a:r>
          </a:p>
          <a:p>
            <a:pPr marL="45720" indent="0">
              <a:buNone/>
            </a:pPr>
            <a:r>
              <a:rPr lang="hu-HU" sz="1800" dirty="0">
                <a:solidFill>
                  <a:schemeClr val="tx1"/>
                </a:solidFill>
              </a:rPr>
              <a:t>		</a:t>
            </a:r>
            <a:r>
              <a:rPr lang="en-GB" sz="1800" dirty="0">
                <a:solidFill>
                  <a:schemeClr val="tx1"/>
                </a:solidFill>
              </a:rPr>
              <a:t>	</a:t>
            </a:r>
            <a:r>
              <a:rPr lang="en-GB" sz="1800" dirty="0" smtClean="0">
                <a:solidFill>
                  <a:schemeClr val="tx1"/>
                </a:solidFill>
              </a:rPr>
              <a:t>B </a:t>
            </a:r>
            <a:r>
              <a:rPr lang="en-GB" sz="1800" dirty="0" err="1" smtClean="0">
                <a:solidFill>
                  <a:schemeClr val="tx1"/>
                </a:solidFill>
              </a:rPr>
              <a:t>b</a:t>
            </a:r>
            <a:r>
              <a:rPr lang="en-GB" sz="1800" dirty="0" smtClean="0">
                <a:solidFill>
                  <a:schemeClr val="tx1"/>
                </a:solidFill>
              </a:rPr>
              <a:t> = new B ( “</a:t>
            </a:r>
            <a:r>
              <a:rPr lang="hu-HU" sz="1800" dirty="0" smtClean="0">
                <a:solidFill>
                  <a:schemeClr val="tx1"/>
                </a:solidFill>
              </a:rPr>
              <a:t>Szia</a:t>
            </a:r>
            <a:r>
              <a:rPr lang="en-GB" sz="1800" dirty="0" smtClean="0">
                <a:solidFill>
                  <a:schemeClr val="tx1"/>
                </a:solidFill>
              </a:rPr>
              <a:t>” );</a:t>
            </a:r>
            <a:endParaRPr lang="hu-HU" sz="1800" dirty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hu-HU" sz="2400" dirty="0">
                <a:solidFill>
                  <a:schemeClr val="tx1"/>
                </a:solidFill>
              </a:rPr>
              <a:t>		}</a:t>
            </a:r>
          </a:p>
          <a:p>
            <a:pPr marL="45720" indent="0">
              <a:buNone/>
            </a:pPr>
            <a:r>
              <a:rPr lang="hu-HU" sz="2400" dirty="0">
                <a:solidFill>
                  <a:schemeClr val="tx1"/>
                </a:solidFill>
              </a:rPr>
              <a:t>	}</a:t>
            </a:r>
          </a:p>
          <a:p>
            <a:pPr marL="45720" indent="0">
              <a:buNone/>
            </a:pPr>
            <a:r>
              <a:rPr lang="hu-HU" sz="2400" dirty="0" smtClean="0">
                <a:solidFill>
                  <a:schemeClr val="accent4">
                    <a:lumMod val="50000"/>
                  </a:schemeClr>
                </a:solidFill>
              </a:rPr>
              <a:t>		</a:t>
            </a:r>
          </a:p>
          <a:p>
            <a:pPr marL="2124080" lvl="8" indent="0">
              <a:spcBef>
                <a:spcPts val="400"/>
              </a:spcBef>
              <a:buNone/>
            </a:pPr>
            <a:endParaRPr lang="hu-HU" sz="2000" b="1" dirty="0"/>
          </a:p>
          <a:p>
            <a:pPr marL="502920" lvl="2" indent="-457200">
              <a:spcBef>
                <a:spcPts val="600"/>
              </a:spcBef>
              <a:buFont typeface="+mj-lt"/>
              <a:buAutoNum type="arabicPeriod" startAt="4"/>
            </a:pPr>
            <a:endParaRPr lang="hu-HU" sz="2400" dirty="0">
              <a:solidFill>
                <a:schemeClr val="accent4">
                  <a:lumMod val="50000"/>
                </a:schemeClr>
              </a:solidFill>
            </a:endParaRPr>
          </a:p>
          <a:p>
            <a:pPr marL="2124080" lvl="8" indent="0">
              <a:spcBef>
                <a:spcPts val="400"/>
              </a:spcBef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1617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41145" y="1501540"/>
            <a:ext cx="10693667" cy="469713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" indent="0">
              <a:buNone/>
            </a:pPr>
            <a:endParaRPr lang="hu-HU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Egy </a:t>
            </a:r>
            <a:r>
              <a:rPr lang="hu-HU" sz="2400" b="1" dirty="0" smtClean="0">
                <a:solidFill>
                  <a:schemeClr val="tx1"/>
                </a:solidFill>
              </a:rPr>
              <a:t>B</a:t>
            </a:r>
            <a:r>
              <a:rPr lang="hu-HU" sz="2400" dirty="0" smtClean="0">
                <a:solidFill>
                  <a:schemeClr val="tx1"/>
                </a:solidFill>
              </a:rPr>
              <a:t> típusú objektum egy adott helyzetben </a:t>
            </a:r>
            <a:r>
              <a:rPr lang="hu-HU" sz="2400" b="1" dirty="0" smtClean="0">
                <a:solidFill>
                  <a:schemeClr val="tx1"/>
                </a:solidFill>
              </a:rPr>
              <a:t>A</a:t>
            </a:r>
            <a:r>
              <a:rPr lang="hu-HU" sz="2400" dirty="0" smtClean="0">
                <a:solidFill>
                  <a:schemeClr val="tx1"/>
                </a:solidFill>
              </a:rPr>
              <a:t> típusúként jelenik meg (</a:t>
            </a:r>
            <a:r>
              <a:rPr lang="hu-HU" sz="2400" b="1" dirty="0"/>
              <a:t>B is A</a:t>
            </a:r>
            <a:r>
              <a:rPr lang="hu-HU" sz="2400" dirty="0" smtClean="0">
                <a:solidFill>
                  <a:schemeClr val="tx1"/>
                </a:solidFill>
              </a:rPr>
              <a:t>)</a:t>
            </a:r>
          </a:p>
          <a:p>
            <a:pPr marL="45720" indent="0" algn="ctr">
              <a:buNone/>
            </a:pPr>
            <a:r>
              <a:rPr lang="hu-HU" sz="2400" i="1" dirty="0" smtClean="0">
                <a:solidFill>
                  <a:srgbClr val="FF0000"/>
                </a:solidFill>
              </a:rPr>
              <a:t>Csak származtatott osztályok esetében lehetséges!</a:t>
            </a:r>
          </a:p>
          <a:p>
            <a:pPr marL="45720" indent="0" defTabSz="625475">
              <a:buNone/>
            </a:pPr>
            <a:r>
              <a:rPr lang="hu-HU" sz="2400" dirty="0">
                <a:solidFill>
                  <a:srgbClr val="FF0000"/>
                </a:solidFill>
              </a:rPr>
              <a:t>	</a:t>
            </a:r>
            <a:r>
              <a:rPr lang="hu-HU" sz="2400" u="sng" dirty="0" smtClean="0">
                <a:solidFill>
                  <a:schemeClr val="tx1"/>
                </a:solidFill>
              </a:rPr>
              <a:t>Példa:</a:t>
            </a:r>
            <a:r>
              <a:rPr lang="hu-HU" sz="2400" dirty="0" smtClean="0">
                <a:solidFill>
                  <a:schemeClr val="tx1"/>
                </a:solidFill>
              </a:rPr>
              <a:t>  					</a:t>
            </a:r>
            <a:r>
              <a:rPr lang="hu-HU" sz="2400" i="1" dirty="0" smtClean="0">
                <a:solidFill>
                  <a:schemeClr val="tx1"/>
                </a:solidFill>
              </a:rPr>
              <a:t>származtatás</a:t>
            </a:r>
          </a:p>
          <a:p>
            <a:pPr marL="45720" indent="0" defTabSz="625475">
              <a:buNone/>
            </a:pPr>
            <a:r>
              <a:rPr lang="hu-HU" sz="2400" dirty="0">
                <a:solidFill>
                  <a:schemeClr val="tx1"/>
                </a:solidFill>
              </a:rPr>
              <a:t>	</a:t>
            </a:r>
            <a:r>
              <a:rPr lang="hu-HU" sz="2400" dirty="0" smtClean="0">
                <a:solidFill>
                  <a:schemeClr val="tx1"/>
                </a:solidFill>
              </a:rPr>
              <a:t>	négyszög osztály (</a:t>
            </a:r>
            <a:r>
              <a:rPr lang="hu-HU" sz="2400" b="1" dirty="0"/>
              <a:t>A</a:t>
            </a:r>
            <a:r>
              <a:rPr lang="hu-HU" sz="2400" dirty="0" smtClean="0">
                <a:solidFill>
                  <a:schemeClr val="tx1"/>
                </a:solidFill>
              </a:rPr>
              <a:t>)     					négyzet osztály (</a:t>
            </a:r>
            <a:r>
              <a:rPr lang="hu-HU" sz="2400" b="1" dirty="0"/>
              <a:t>B</a:t>
            </a:r>
            <a:r>
              <a:rPr lang="hu-HU" sz="2400" dirty="0" smtClean="0">
                <a:solidFill>
                  <a:schemeClr val="tx1"/>
                </a:solidFill>
              </a:rPr>
              <a:t>)</a:t>
            </a:r>
            <a:endParaRPr lang="hu-HU" sz="2400" dirty="0" smtClean="0"/>
          </a:p>
          <a:p>
            <a:pPr marL="45720" indent="0" algn="ctr" defTabSz="625475">
              <a:buNone/>
            </a:pPr>
            <a:r>
              <a:rPr lang="hu-HU" sz="2400" b="1" dirty="0"/>
              <a:t>A négyzet </a:t>
            </a:r>
            <a:r>
              <a:rPr lang="hu-HU" sz="2400" b="1" dirty="0" smtClean="0"/>
              <a:t>négyszög</a:t>
            </a:r>
          </a:p>
          <a:p>
            <a:pPr marL="45720" indent="0" defTabSz="625475">
              <a:buNone/>
            </a:pPr>
            <a:r>
              <a:rPr lang="hu-HU" sz="2400" b="1" dirty="0"/>
              <a:t>	</a:t>
            </a:r>
            <a:r>
              <a:rPr lang="hu-HU" sz="2400" dirty="0" smtClean="0"/>
              <a:t>aktuális példány azonosítása: 			</a:t>
            </a:r>
            <a:r>
              <a:rPr lang="hu-HU" sz="2400" b="1" dirty="0" err="1" smtClean="0">
                <a:solidFill>
                  <a:srgbClr val="FF0000"/>
                </a:solidFill>
              </a:rPr>
              <a:t>this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/>
              <a:t>referencia</a:t>
            </a:r>
          </a:p>
          <a:p>
            <a:pPr marL="45720" indent="0" defTabSz="625475">
              <a:buNone/>
            </a:pPr>
            <a:r>
              <a:rPr lang="hu-HU" sz="2400" dirty="0"/>
              <a:t>	</a:t>
            </a:r>
            <a:r>
              <a:rPr lang="hu-HU" sz="2400" dirty="0" smtClean="0"/>
              <a:t>öröklődés és polimorfizmus esetében: 	</a:t>
            </a:r>
            <a:r>
              <a:rPr lang="hu-HU" sz="2400" b="1" dirty="0" err="1" smtClean="0">
                <a:solidFill>
                  <a:srgbClr val="FF0000"/>
                </a:solidFill>
              </a:rPr>
              <a:t>super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dirty="0"/>
              <a:t>referencia</a:t>
            </a: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741145" y="465221"/>
            <a:ext cx="10693667" cy="1036319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 smtClean="0">
                <a:solidFill>
                  <a:srgbClr val="C00000"/>
                </a:solidFill>
              </a:rPr>
              <a:t>c. Polimorfizmus (</a:t>
            </a:r>
            <a:r>
              <a:rPr lang="hu-HU" sz="3000" i="1" dirty="0" smtClean="0">
                <a:solidFill>
                  <a:srgbClr val="C00000"/>
                </a:solidFill>
              </a:rPr>
              <a:t>többalakúság</a:t>
            </a:r>
            <a:r>
              <a:rPr lang="hu-HU" sz="3000" dirty="0" smtClean="0">
                <a:solidFill>
                  <a:srgbClr val="C00000"/>
                </a:solidFill>
              </a:rPr>
              <a:t>)</a:t>
            </a:r>
            <a:endParaRPr lang="hu-HU" sz="3000" dirty="0">
              <a:solidFill>
                <a:srgbClr val="C00000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4803228" y="3622197"/>
            <a:ext cx="2764220" cy="2245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37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41144" y="1270311"/>
            <a:ext cx="10693667" cy="502538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hu-HU" sz="2400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hu-HU" sz="2400" dirty="0" smtClean="0">
                <a:solidFill>
                  <a:schemeClr val="tx1"/>
                </a:solidFill>
              </a:rPr>
              <a:t>A származtatás és polimorfizmus egyik felhasználási lehetősége:</a:t>
            </a:r>
          </a:p>
          <a:p>
            <a:pPr marL="1071563" indent="-357188" defTabSz="536575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chemeClr val="tx1"/>
                </a:solidFill>
              </a:rPr>
              <a:t>	E</a:t>
            </a:r>
            <a:r>
              <a:rPr lang="hu-HU" sz="2400" dirty="0" smtClean="0">
                <a:solidFill>
                  <a:schemeClr val="tx1"/>
                </a:solidFill>
              </a:rPr>
              <a:t>gy rendszeren belül közös alap létrehozása különböző, de azonos alaptulajdonságokkal rendelkező objektumok számára</a:t>
            </a:r>
          </a:p>
          <a:p>
            <a:pPr marL="987425" indent="-357188" defTabSz="536575">
              <a:lnSpc>
                <a:spcPct val="160000"/>
              </a:lnSpc>
              <a:buFont typeface="Wingdings" panose="05000000000000000000" pitchFamily="2" charset="2"/>
              <a:buChar char="ü"/>
            </a:pPr>
            <a:r>
              <a:rPr lang="hu-HU" sz="2400" dirty="0" smtClean="0">
                <a:solidFill>
                  <a:schemeClr val="tx1"/>
                </a:solidFill>
              </a:rPr>
              <a:t>Ha az ősosztálynak nem lehetnek példányai</a:t>
            </a:r>
          </a:p>
          <a:p>
            <a:pPr marL="45720" indent="0" defTabSz="625475">
              <a:buNone/>
            </a:pPr>
            <a:r>
              <a:rPr lang="hu-HU" sz="2400" dirty="0">
                <a:solidFill>
                  <a:srgbClr val="FF0000"/>
                </a:solidFill>
              </a:rPr>
              <a:t>	</a:t>
            </a:r>
            <a:r>
              <a:rPr lang="hu-HU" sz="2400" dirty="0" smtClean="0">
                <a:solidFill>
                  <a:srgbClr val="FF0000"/>
                </a:solidFill>
              </a:rPr>
              <a:t>			absztrakt metódusok				absztrakt osztályok</a:t>
            </a:r>
          </a:p>
          <a:p>
            <a:pPr marL="45720" indent="0" algn="ctr" defTabSz="625475">
              <a:buNone/>
            </a:pPr>
            <a:r>
              <a:rPr lang="hu-HU" sz="2400" b="1" dirty="0" err="1"/>
              <a:t>abstract</a:t>
            </a:r>
            <a:r>
              <a:rPr lang="hu-HU" sz="2400" dirty="0" smtClean="0">
                <a:solidFill>
                  <a:srgbClr val="FF0000"/>
                </a:solidFill>
              </a:rPr>
              <a:t> </a:t>
            </a:r>
            <a:r>
              <a:rPr lang="hu-HU" sz="2400" b="1" dirty="0" smtClean="0"/>
              <a:t>kulcsszó</a:t>
            </a:r>
          </a:p>
          <a:p>
            <a:pPr marL="45720" indent="0" defTabSz="658813">
              <a:buNone/>
            </a:pPr>
            <a:endParaRPr lang="hu-HU" sz="2400" b="1" dirty="0" smtClean="0"/>
          </a:p>
          <a:p>
            <a:pPr marL="45720" indent="0" defTabSz="658813">
              <a:buNone/>
            </a:pPr>
            <a:r>
              <a:rPr lang="hu-HU" sz="2400" b="1" dirty="0" smtClean="0"/>
              <a:t>Nem adunk meg konkrét implementációt	Nem </a:t>
            </a:r>
            <a:r>
              <a:rPr lang="hu-HU" sz="2400" b="1" dirty="0" err="1" smtClean="0"/>
              <a:t>példányosíthatunk</a:t>
            </a:r>
            <a:r>
              <a:rPr lang="hu-HU" sz="2400" b="1" dirty="0" smtClean="0"/>
              <a:t> belőlük</a:t>
            </a:r>
            <a:endParaRPr lang="hu-HU" sz="2400" b="1" dirty="0"/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741145" y="465221"/>
            <a:ext cx="10693667" cy="1036319"/>
          </a:xfrm>
        </p:spPr>
        <p:txBody>
          <a:bodyPr>
            <a:normAutofit/>
          </a:bodyPr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hu-HU" sz="3000" dirty="0">
                <a:solidFill>
                  <a:srgbClr val="C00000"/>
                </a:solidFill>
              </a:rPr>
              <a:t>d</a:t>
            </a:r>
            <a:r>
              <a:rPr lang="hu-HU" sz="3000" dirty="0" smtClean="0">
                <a:solidFill>
                  <a:srgbClr val="C00000"/>
                </a:solidFill>
              </a:rPr>
              <a:t>. Absztrakt osztályok</a:t>
            </a:r>
            <a:endParaRPr lang="hu-HU" sz="3000" dirty="0">
              <a:solidFill>
                <a:srgbClr val="C00000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334814" y="4299617"/>
            <a:ext cx="1692166" cy="262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>
            <a:off x="6384812" y="4299616"/>
            <a:ext cx="1692166" cy="2627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026980" y="4562375"/>
            <a:ext cx="987972" cy="10174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112469" y="4562375"/>
            <a:ext cx="914400" cy="10174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77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ázis">
  <a:themeElements>
    <a:clrScheme name="Kék–zöld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áz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áz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Alap</Template>
  <TotalTime>1033</TotalTime>
  <Words>559</Words>
  <Application>Microsoft Office PowerPoint</Application>
  <PresentationFormat>Widescreen</PresentationFormat>
  <Paragraphs>255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Corbel</vt:lpstr>
      <vt:lpstr>Wingdings</vt:lpstr>
      <vt:lpstr>Bázis</vt:lpstr>
      <vt:lpstr>A Java programozási nyelvRől</vt:lpstr>
      <vt:lpstr>Az előző órai házifeladat megoldása</vt:lpstr>
      <vt:lpstr>2. Az objektumorientált programozás alapjai</vt:lpstr>
      <vt:lpstr>a. Osztályok közötti kapcsolatok</vt:lpstr>
      <vt:lpstr>b. Öröklődés (inheritance)</vt:lpstr>
      <vt:lpstr>Példa egyszerű származtatási viszonyra: </vt:lpstr>
      <vt:lpstr>Származtatás megvalósítása Java-ban: </vt:lpstr>
      <vt:lpstr>c. Polimorfizmus (többalakúság)</vt:lpstr>
      <vt:lpstr>d. Absztrakt osztályok</vt:lpstr>
      <vt:lpstr>e. Interfészek</vt:lpstr>
      <vt:lpstr>Példa egyszerű interfész alkalmazásra:</vt:lpstr>
      <vt:lpstr>f. Beágyazott osztályok</vt:lpstr>
      <vt:lpstr>Példa a beágyazásra:</vt:lpstr>
      <vt:lpstr>g. Az Object ősosztály</vt:lpstr>
      <vt:lpstr>Gyakorlat</vt:lpstr>
      <vt:lpstr>PowerPoint Presentation</vt:lpstr>
      <vt:lpstr>Felhasznált irodalom: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Java programozási nyelv alapjai</dc:title>
  <dc:creator>Kati</dc:creator>
  <cp:lastModifiedBy>admin</cp:lastModifiedBy>
  <cp:revision>126</cp:revision>
  <dcterms:created xsi:type="dcterms:W3CDTF">2019-04-02T16:22:34Z</dcterms:created>
  <dcterms:modified xsi:type="dcterms:W3CDTF">2019-04-30T10:11:34Z</dcterms:modified>
</cp:coreProperties>
</file>